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46" r:id="rId2"/>
    <p:sldMasterId id="2147483733" r:id="rId3"/>
  </p:sldMasterIdLst>
  <p:notesMasterIdLst>
    <p:notesMasterId r:id="rId55"/>
  </p:notesMasterIdLst>
  <p:sldIdLst>
    <p:sldId id="379" r:id="rId4"/>
    <p:sldId id="383" r:id="rId5"/>
    <p:sldId id="388" r:id="rId6"/>
    <p:sldId id="408" r:id="rId7"/>
    <p:sldId id="435" r:id="rId8"/>
    <p:sldId id="421" r:id="rId9"/>
    <p:sldId id="423" r:id="rId10"/>
    <p:sldId id="391" r:id="rId11"/>
    <p:sldId id="392" r:id="rId12"/>
    <p:sldId id="397" r:id="rId13"/>
    <p:sldId id="394" r:id="rId14"/>
    <p:sldId id="396" r:id="rId15"/>
    <p:sldId id="398" r:id="rId16"/>
    <p:sldId id="404" r:id="rId17"/>
    <p:sldId id="402" r:id="rId18"/>
    <p:sldId id="403" r:id="rId19"/>
    <p:sldId id="405" r:id="rId20"/>
    <p:sldId id="407" r:id="rId21"/>
    <p:sldId id="411" r:id="rId22"/>
    <p:sldId id="413" r:id="rId23"/>
    <p:sldId id="437" r:id="rId24"/>
    <p:sldId id="414" r:id="rId25"/>
    <p:sldId id="415" r:id="rId26"/>
    <p:sldId id="416" r:id="rId27"/>
    <p:sldId id="406" r:id="rId28"/>
    <p:sldId id="417" r:id="rId29"/>
    <p:sldId id="419" r:id="rId30"/>
    <p:sldId id="420" r:id="rId31"/>
    <p:sldId id="438" r:id="rId32"/>
    <p:sldId id="439" r:id="rId33"/>
    <p:sldId id="418" r:id="rId34"/>
    <p:sldId id="422" r:id="rId35"/>
    <p:sldId id="424" r:id="rId36"/>
    <p:sldId id="425" r:id="rId37"/>
    <p:sldId id="426" r:id="rId38"/>
    <p:sldId id="427" r:id="rId39"/>
    <p:sldId id="441" r:id="rId40"/>
    <p:sldId id="442" r:id="rId41"/>
    <p:sldId id="429" r:id="rId42"/>
    <p:sldId id="430" r:id="rId43"/>
    <p:sldId id="434" r:id="rId44"/>
    <p:sldId id="432" r:id="rId45"/>
    <p:sldId id="443" r:id="rId46"/>
    <p:sldId id="433" r:id="rId47"/>
    <p:sldId id="431" r:id="rId48"/>
    <p:sldId id="445" r:id="rId49"/>
    <p:sldId id="444" r:id="rId50"/>
    <p:sldId id="440" r:id="rId51"/>
    <p:sldId id="446" r:id="rId52"/>
    <p:sldId id="409" r:id="rId53"/>
    <p:sldId id="410"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0C7"/>
    <a:srgbClr val="D3002D"/>
    <a:srgbClr val="595959"/>
    <a:srgbClr val="16DFDA"/>
    <a:srgbClr val="30F358"/>
    <a:srgbClr val="30F35F"/>
    <a:srgbClr val="1157C7"/>
    <a:srgbClr val="1D8BC4"/>
    <a:srgbClr val="2BC9D0"/>
    <a:srgbClr val="1875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8" autoAdjust="0"/>
    <p:restoredTop sz="82555"/>
  </p:normalViewPr>
  <p:slideViewPr>
    <p:cSldViewPr snapToGrid="0" snapToObjects="1">
      <p:cViewPr varScale="1">
        <p:scale>
          <a:sx n="138" d="100"/>
          <a:sy n="138" d="100"/>
        </p:scale>
        <p:origin x="1360" y="176"/>
      </p:cViewPr>
      <p:guideLst>
        <p:guide orient="horz" pos="1620"/>
        <p:guide pos="2880"/>
        <p:guide orient="horz" pos="9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46" d="100"/>
          <a:sy n="146" d="100"/>
        </p:scale>
        <p:origin x="37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F5F8-0ABE-F041-B053-C6E9A0DA689D}" type="datetimeFigureOut">
              <a:rPr lang="en-US" smtClean="0"/>
              <a:t>6/10/19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20791-EC40-7341-8BCC-58405AAD91A1}" type="slidenum">
              <a:rPr lang="en-US" smtClean="0"/>
              <a:t>‹#›</a:t>
            </a:fld>
            <a:endParaRPr lang="en-US"/>
          </a:p>
        </p:txBody>
      </p:sp>
    </p:spTree>
    <p:extLst>
      <p:ext uri="{BB962C8B-B14F-4D97-AF65-F5344CB8AC3E}">
        <p14:creationId xmlns:p14="http://schemas.microsoft.com/office/powerpoint/2010/main" val="3531596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a:t>
            </a:fld>
            <a:endParaRPr lang="en-US"/>
          </a:p>
        </p:txBody>
      </p:sp>
    </p:spTree>
    <p:extLst>
      <p:ext uri="{BB962C8B-B14F-4D97-AF65-F5344CB8AC3E}">
        <p14:creationId xmlns:p14="http://schemas.microsoft.com/office/powerpoint/2010/main" val="18873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12</a:t>
            </a:fld>
            <a:endParaRPr lang="en-US"/>
          </a:p>
        </p:txBody>
      </p:sp>
    </p:spTree>
    <p:extLst>
      <p:ext uri="{BB962C8B-B14F-4D97-AF65-F5344CB8AC3E}">
        <p14:creationId xmlns:p14="http://schemas.microsoft.com/office/powerpoint/2010/main" val="114388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15</a:t>
            </a:fld>
            <a:endParaRPr lang="en-US"/>
          </a:p>
        </p:txBody>
      </p:sp>
    </p:spTree>
    <p:extLst>
      <p:ext uri="{BB962C8B-B14F-4D97-AF65-F5344CB8AC3E}">
        <p14:creationId xmlns:p14="http://schemas.microsoft.com/office/powerpoint/2010/main" val="124670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16</a:t>
            </a:fld>
            <a:endParaRPr lang="en-US"/>
          </a:p>
        </p:txBody>
      </p:sp>
    </p:spTree>
    <p:extLst>
      <p:ext uri="{BB962C8B-B14F-4D97-AF65-F5344CB8AC3E}">
        <p14:creationId xmlns:p14="http://schemas.microsoft.com/office/powerpoint/2010/main" val="143527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17</a:t>
            </a:fld>
            <a:endParaRPr lang="en-US"/>
          </a:p>
        </p:txBody>
      </p:sp>
    </p:spTree>
    <p:extLst>
      <p:ext uri="{BB962C8B-B14F-4D97-AF65-F5344CB8AC3E}">
        <p14:creationId xmlns:p14="http://schemas.microsoft.com/office/powerpoint/2010/main" val="115137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18</a:t>
            </a:fld>
            <a:endParaRPr lang="en-US"/>
          </a:p>
        </p:txBody>
      </p:sp>
    </p:spTree>
    <p:extLst>
      <p:ext uri="{BB962C8B-B14F-4D97-AF65-F5344CB8AC3E}">
        <p14:creationId xmlns:p14="http://schemas.microsoft.com/office/powerpoint/2010/main" val="51316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19</a:t>
            </a:fld>
            <a:endParaRPr lang="en-US"/>
          </a:p>
        </p:txBody>
      </p:sp>
    </p:spTree>
    <p:extLst>
      <p:ext uri="{BB962C8B-B14F-4D97-AF65-F5344CB8AC3E}">
        <p14:creationId xmlns:p14="http://schemas.microsoft.com/office/powerpoint/2010/main" val="81500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20</a:t>
            </a:fld>
            <a:endParaRPr lang="en-US"/>
          </a:p>
        </p:txBody>
      </p:sp>
    </p:spTree>
    <p:extLst>
      <p:ext uri="{BB962C8B-B14F-4D97-AF65-F5344CB8AC3E}">
        <p14:creationId xmlns:p14="http://schemas.microsoft.com/office/powerpoint/2010/main" val="79574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21</a:t>
            </a:fld>
            <a:endParaRPr lang="en-US"/>
          </a:p>
        </p:txBody>
      </p:sp>
    </p:spTree>
    <p:extLst>
      <p:ext uri="{BB962C8B-B14F-4D97-AF65-F5344CB8AC3E}">
        <p14:creationId xmlns:p14="http://schemas.microsoft.com/office/powerpoint/2010/main" val="120455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Redefinition means that at an arbitrary point of time an agent will invoke Instrumentation. </a:t>
            </a:r>
            <a:r>
              <a:rPr lang="en-US" sz="1200" kern="1200" dirty="0" err="1" smtClean="0">
                <a:solidFill>
                  <a:schemeClr val="tx1"/>
                </a:solidFill>
                <a:effectLst/>
                <a:latin typeface="+mn-lt"/>
                <a:ea typeface="+mn-ea"/>
                <a:cs typeface="+mn-cs"/>
              </a:rPr>
              <a:t>redefineClasses</a:t>
            </a:r>
            <a:r>
              <a:rPr lang="en-US" sz="1200" kern="1200" dirty="0" smtClean="0">
                <a:solidFill>
                  <a:schemeClr val="tx1"/>
                </a:solidFill>
                <a:effectLst/>
                <a:latin typeface="+mn-lt"/>
                <a:ea typeface="+mn-ea"/>
                <a:cs typeface="+mn-cs"/>
              </a:rPr>
              <a:t> to change the actual definition of existing (and already loaded) classes. The agent will provide the bytecode for the new definition.</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Retransformation refers to the process of class file transformation which is normally applied at class loading time. Agents can register </a:t>
            </a:r>
            <a:r>
              <a:rPr lang="en-US" sz="1200" kern="1200" dirty="0" err="1" smtClean="0">
                <a:solidFill>
                  <a:schemeClr val="tx1"/>
                </a:solidFill>
                <a:effectLst/>
                <a:latin typeface="+mn-lt"/>
                <a:ea typeface="+mn-ea"/>
                <a:cs typeface="+mn-cs"/>
              </a:rPr>
              <a:t>ClassFileTransformers</a:t>
            </a:r>
            <a:r>
              <a:rPr lang="en-US" sz="1200" kern="1200" dirty="0" smtClean="0">
                <a:solidFill>
                  <a:schemeClr val="tx1"/>
                </a:solidFill>
                <a:effectLst/>
                <a:latin typeface="+mn-lt"/>
                <a:ea typeface="+mn-ea"/>
                <a:cs typeface="+mn-cs"/>
              </a:rPr>
              <a:t> which are called one after another to apply transformations to the byte code before the class will be initialized. So Retransformation refers to the capability of the JVM to repeat this process for already loaded classes. In this case an agent may invoke </a:t>
            </a:r>
            <a:r>
              <a:rPr lang="en-US" sz="1200" kern="1200" dirty="0" err="1" smtClean="0">
                <a:solidFill>
                  <a:schemeClr val="tx1"/>
                </a:solidFill>
                <a:effectLst/>
                <a:latin typeface="+mn-lt"/>
                <a:ea typeface="+mn-ea"/>
                <a:cs typeface="+mn-cs"/>
              </a:rPr>
              <a:t>Instrumentation.retransformClasses</a:t>
            </a:r>
            <a:r>
              <a:rPr lang="en-US" sz="1200" kern="1200" dirty="0" smtClean="0">
                <a:solidFill>
                  <a:schemeClr val="tx1"/>
                </a:solidFill>
                <a:effectLst/>
                <a:latin typeface="+mn-lt"/>
                <a:ea typeface="+mn-ea"/>
                <a:cs typeface="+mn-cs"/>
              </a:rPr>
              <a:t> specifying which classes to retransform but no bytecode. Instead the JVM will call all registered retransforming capable </a:t>
            </a:r>
            <a:r>
              <a:rPr lang="en-US" sz="1200" kern="1200" dirty="0" err="1" smtClean="0">
                <a:solidFill>
                  <a:schemeClr val="tx1"/>
                </a:solidFill>
                <a:effectLst/>
                <a:latin typeface="+mn-lt"/>
                <a:ea typeface="+mn-ea"/>
                <a:cs typeface="+mn-cs"/>
              </a:rPr>
              <a:t>ClassFileTransformers</a:t>
            </a:r>
            <a:r>
              <a:rPr lang="en-US" sz="1200" kern="1200" dirty="0" smtClean="0">
                <a:solidFill>
                  <a:schemeClr val="tx1"/>
                </a:solidFill>
                <a:effectLst/>
                <a:latin typeface="+mn-lt"/>
                <a:ea typeface="+mn-ea"/>
                <a:cs typeface="+mn-cs"/>
              </a:rPr>
              <a:t> providing the actual bytecode (or the result of the previous transformer for a chained transformer).</a:t>
            </a:r>
          </a:p>
          <a:p>
            <a:pPr fontAlgn="base"/>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320791-EC40-7341-8BCC-58405AAD91A1}" type="slidenum">
              <a:rPr lang="en-US" smtClean="0"/>
              <a:t>22</a:t>
            </a:fld>
            <a:endParaRPr lang="en-US"/>
          </a:p>
        </p:txBody>
      </p:sp>
    </p:spTree>
    <p:extLst>
      <p:ext uri="{BB962C8B-B14F-4D97-AF65-F5344CB8AC3E}">
        <p14:creationId xmlns:p14="http://schemas.microsoft.com/office/powerpoint/2010/main" val="169023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23</a:t>
            </a:fld>
            <a:endParaRPr lang="en-US"/>
          </a:p>
        </p:txBody>
      </p:sp>
    </p:spTree>
    <p:extLst>
      <p:ext uri="{BB962C8B-B14F-4D97-AF65-F5344CB8AC3E}">
        <p14:creationId xmlns:p14="http://schemas.microsoft.com/office/powerpoint/2010/main" val="90896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production is Serverless</a:t>
            </a:r>
          </a:p>
          <a:p>
            <a:r>
              <a:rPr lang="en-US" baseline="0" dirty="0" smtClean="0"/>
              <a:t>Lambdas are in the critical path</a:t>
            </a:r>
          </a:p>
          <a:p>
            <a:r>
              <a:rPr lang="en-US" baseline="0" dirty="0" smtClean="0"/>
              <a:t>Any Lambdas</a:t>
            </a:r>
          </a:p>
          <a:p>
            <a:r>
              <a:rPr lang="en-US" baseline="0" dirty="0" smtClean="0"/>
              <a:t>How still uses an IDE</a:t>
            </a:r>
          </a:p>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a:t>
            </a:fld>
            <a:endParaRPr lang="en-US"/>
          </a:p>
        </p:txBody>
      </p:sp>
    </p:spTree>
    <p:extLst>
      <p:ext uri="{BB962C8B-B14F-4D97-AF65-F5344CB8AC3E}">
        <p14:creationId xmlns:p14="http://schemas.microsoft.com/office/powerpoint/2010/main" val="1786374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24</a:t>
            </a:fld>
            <a:endParaRPr lang="en-US"/>
          </a:p>
        </p:txBody>
      </p:sp>
    </p:spTree>
    <p:extLst>
      <p:ext uri="{BB962C8B-B14F-4D97-AF65-F5344CB8AC3E}">
        <p14:creationId xmlns:p14="http://schemas.microsoft.com/office/powerpoint/2010/main" val="769136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25</a:t>
            </a:fld>
            <a:endParaRPr lang="en-US"/>
          </a:p>
        </p:txBody>
      </p:sp>
    </p:spTree>
    <p:extLst>
      <p:ext uri="{BB962C8B-B14F-4D97-AF65-F5344CB8AC3E}">
        <p14:creationId xmlns:p14="http://schemas.microsoft.com/office/powerpoint/2010/main" val="190023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26</a:t>
            </a:fld>
            <a:endParaRPr lang="en-US"/>
          </a:p>
        </p:txBody>
      </p:sp>
    </p:spTree>
    <p:extLst>
      <p:ext uri="{BB962C8B-B14F-4D97-AF65-F5344CB8AC3E}">
        <p14:creationId xmlns:p14="http://schemas.microsoft.com/office/powerpoint/2010/main" val="58644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27</a:t>
            </a:fld>
            <a:endParaRPr lang="en-US"/>
          </a:p>
        </p:txBody>
      </p:sp>
    </p:spTree>
    <p:extLst>
      <p:ext uri="{BB962C8B-B14F-4D97-AF65-F5344CB8AC3E}">
        <p14:creationId xmlns:p14="http://schemas.microsoft.com/office/powerpoint/2010/main" val="43809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28</a:t>
            </a:fld>
            <a:endParaRPr lang="en-US"/>
          </a:p>
        </p:txBody>
      </p:sp>
    </p:spTree>
    <p:extLst>
      <p:ext uri="{BB962C8B-B14F-4D97-AF65-F5344CB8AC3E}">
        <p14:creationId xmlns:p14="http://schemas.microsoft.com/office/powerpoint/2010/main" val="1549603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29</a:t>
            </a:fld>
            <a:endParaRPr lang="en-US"/>
          </a:p>
        </p:txBody>
      </p:sp>
    </p:spTree>
    <p:extLst>
      <p:ext uri="{BB962C8B-B14F-4D97-AF65-F5344CB8AC3E}">
        <p14:creationId xmlns:p14="http://schemas.microsoft.com/office/powerpoint/2010/main" val="161781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30</a:t>
            </a:fld>
            <a:endParaRPr lang="en-US"/>
          </a:p>
        </p:txBody>
      </p:sp>
    </p:spTree>
    <p:extLst>
      <p:ext uri="{BB962C8B-B14F-4D97-AF65-F5344CB8AC3E}">
        <p14:creationId xmlns:p14="http://schemas.microsoft.com/office/powerpoint/2010/main" val="45807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31</a:t>
            </a:fld>
            <a:endParaRPr lang="en-US"/>
          </a:p>
        </p:txBody>
      </p:sp>
    </p:spTree>
    <p:extLst>
      <p:ext uri="{BB962C8B-B14F-4D97-AF65-F5344CB8AC3E}">
        <p14:creationId xmlns:p14="http://schemas.microsoft.com/office/powerpoint/2010/main" val="121544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32</a:t>
            </a:fld>
            <a:endParaRPr lang="en-US"/>
          </a:p>
        </p:txBody>
      </p:sp>
    </p:spTree>
    <p:extLst>
      <p:ext uri="{BB962C8B-B14F-4D97-AF65-F5344CB8AC3E}">
        <p14:creationId xmlns:p14="http://schemas.microsoft.com/office/powerpoint/2010/main" val="53417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33</a:t>
            </a:fld>
            <a:endParaRPr lang="en-US"/>
          </a:p>
        </p:txBody>
      </p:sp>
    </p:spTree>
    <p:extLst>
      <p:ext uri="{BB962C8B-B14F-4D97-AF65-F5344CB8AC3E}">
        <p14:creationId xmlns:p14="http://schemas.microsoft.com/office/powerpoint/2010/main" val="73295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5</a:t>
            </a:fld>
            <a:endParaRPr lang="en-US"/>
          </a:p>
        </p:txBody>
      </p:sp>
    </p:spTree>
    <p:extLst>
      <p:ext uri="{BB962C8B-B14F-4D97-AF65-F5344CB8AC3E}">
        <p14:creationId xmlns:p14="http://schemas.microsoft.com/office/powerpoint/2010/main" val="895135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34</a:t>
            </a:fld>
            <a:endParaRPr lang="en-US"/>
          </a:p>
        </p:txBody>
      </p:sp>
    </p:spTree>
    <p:extLst>
      <p:ext uri="{BB962C8B-B14F-4D97-AF65-F5344CB8AC3E}">
        <p14:creationId xmlns:p14="http://schemas.microsoft.com/office/powerpoint/2010/main" val="1817149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35</a:t>
            </a:fld>
            <a:endParaRPr lang="en-US"/>
          </a:p>
        </p:txBody>
      </p:sp>
    </p:spTree>
    <p:extLst>
      <p:ext uri="{BB962C8B-B14F-4D97-AF65-F5344CB8AC3E}">
        <p14:creationId xmlns:p14="http://schemas.microsoft.com/office/powerpoint/2010/main" val="1176958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36</a:t>
            </a:fld>
            <a:endParaRPr lang="en-US"/>
          </a:p>
        </p:txBody>
      </p:sp>
    </p:spTree>
    <p:extLst>
      <p:ext uri="{BB962C8B-B14F-4D97-AF65-F5344CB8AC3E}">
        <p14:creationId xmlns:p14="http://schemas.microsoft.com/office/powerpoint/2010/main" val="45815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37</a:t>
            </a:fld>
            <a:endParaRPr lang="en-US"/>
          </a:p>
        </p:txBody>
      </p:sp>
    </p:spTree>
    <p:extLst>
      <p:ext uri="{BB962C8B-B14F-4D97-AF65-F5344CB8AC3E}">
        <p14:creationId xmlns:p14="http://schemas.microsoft.com/office/powerpoint/2010/main" val="1344670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38</a:t>
            </a:fld>
            <a:endParaRPr lang="en-US"/>
          </a:p>
        </p:txBody>
      </p:sp>
    </p:spTree>
    <p:extLst>
      <p:ext uri="{BB962C8B-B14F-4D97-AF65-F5344CB8AC3E}">
        <p14:creationId xmlns:p14="http://schemas.microsoft.com/office/powerpoint/2010/main" val="1297628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39</a:t>
            </a:fld>
            <a:endParaRPr lang="en-US"/>
          </a:p>
        </p:txBody>
      </p:sp>
    </p:spTree>
    <p:extLst>
      <p:ext uri="{BB962C8B-B14F-4D97-AF65-F5344CB8AC3E}">
        <p14:creationId xmlns:p14="http://schemas.microsoft.com/office/powerpoint/2010/main" val="1432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40</a:t>
            </a:fld>
            <a:endParaRPr lang="en-US"/>
          </a:p>
        </p:txBody>
      </p:sp>
    </p:spTree>
    <p:extLst>
      <p:ext uri="{BB962C8B-B14F-4D97-AF65-F5344CB8AC3E}">
        <p14:creationId xmlns:p14="http://schemas.microsoft.com/office/powerpoint/2010/main" val="1309971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41</a:t>
            </a:fld>
            <a:endParaRPr lang="en-US"/>
          </a:p>
        </p:txBody>
      </p:sp>
    </p:spTree>
    <p:extLst>
      <p:ext uri="{BB962C8B-B14F-4D97-AF65-F5344CB8AC3E}">
        <p14:creationId xmlns:p14="http://schemas.microsoft.com/office/powerpoint/2010/main" val="73732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42</a:t>
            </a:fld>
            <a:endParaRPr lang="en-US"/>
          </a:p>
        </p:txBody>
      </p:sp>
    </p:spTree>
    <p:extLst>
      <p:ext uri="{BB962C8B-B14F-4D97-AF65-F5344CB8AC3E}">
        <p14:creationId xmlns:p14="http://schemas.microsoft.com/office/powerpoint/2010/main" val="2130467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43</a:t>
            </a:fld>
            <a:endParaRPr lang="en-US"/>
          </a:p>
        </p:txBody>
      </p:sp>
    </p:spTree>
    <p:extLst>
      <p:ext uri="{BB962C8B-B14F-4D97-AF65-F5344CB8AC3E}">
        <p14:creationId xmlns:p14="http://schemas.microsoft.com/office/powerpoint/2010/main" val="136945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6</a:t>
            </a:fld>
            <a:endParaRPr lang="en-US"/>
          </a:p>
        </p:txBody>
      </p:sp>
    </p:spTree>
    <p:extLst>
      <p:ext uri="{BB962C8B-B14F-4D97-AF65-F5344CB8AC3E}">
        <p14:creationId xmlns:p14="http://schemas.microsoft.com/office/powerpoint/2010/main" val="240490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44</a:t>
            </a:fld>
            <a:endParaRPr lang="en-US"/>
          </a:p>
        </p:txBody>
      </p:sp>
    </p:spTree>
    <p:extLst>
      <p:ext uri="{BB962C8B-B14F-4D97-AF65-F5344CB8AC3E}">
        <p14:creationId xmlns:p14="http://schemas.microsoft.com/office/powerpoint/2010/main" val="1844694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45</a:t>
            </a:fld>
            <a:endParaRPr lang="en-US"/>
          </a:p>
        </p:txBody>
      </p:sp>
    </p:spTree>
    <p:extLst>
      <p:ext uri="{BB962C8B-B14F-4D97-AF65-F5344CB8AC3E}">
        <p14:creationId xmlns:p14="http://schemas.microsoft.com/office/powerpoint/2010/main" val="2125657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46</a:t>
            </a:fld>
            <a:endParaRPr lang="en-US"/>
          </a:p>
        </p:txBody>
      </p:sp>
    </p:spTree>
    <p:extLst>
      <p:ext uri="{BB962C8B-B14F-4D97-AF65-F5344CB8AC3E}">
        <p14:creationId xmlns:p14="http://schemas.microsoft.com/office/powerpoint/2010/main" val="1457031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47</a:t>
            </a:fld>
            <a:endParaRPr lang="en-US"/>
          </a:p>
        </p:txBody>
      </p:sp>
    </p:spTree>
    <p:extLst>
      <p:ext uri="{BB962C8B-B14F-4D97-AF65-F5344CB8AC3E}">
        <p14:creationId xmlns:p14="http://schemas.microsoft.com/office/powerpoint/2010/main" val="470552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48</a:t>
            </a:fld>
            <a:endParaRPr lang="en-US"/>
          </a:p>
        </p:txBody>
      </p:sp>
    </p:spTree>
    <p:extLst>
      <p:ext uri="{BB962C8B-B14F-4D97-AF65-F5344CB8AC3E}">
        <p14:creationId xmlns:p14="http://schemas.microsoft.com/office/powerpoint/2010/main" val="1910644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49</a:t>
            </a:fld>
            <a:endParaRPr lang="en-US"/>
          </a:p>
        </p:txBody>
      </p:sp>
    </p:spTree>
    <p:extLst>
      <p:ext uri="{BB962C8B-B14F-4D97-AF65-F5344CB8AC3E}">
        <p14:creationId xmlns:p14="http://schemas.microsoft.com/office/powerpoint/2010/main" val="1425303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50</a:t>
            </a:fld>
            <a:endParaRPr lang="en-US"/>
          </a:p>
        </p:txBody>
      </p:sp>
    </p:spTree>
    <p:extLst>
      <p:ext uri="{BB962C8B-B14F-4D97-AF65-F5344CB8AC3E}">
        <p14:creationId xmlns:p14="http://schemas.microsoft.com/office/powerpoint/2010/main" val="2069904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51</a:t>
            </a:fld>
            <a:endParaRPr lang="en-US"/>
          </a:p>
        </p:txBody>
      </p:sp>
    </p:spTree>
    <p:extLst>
      <p:ext uri="{BB962C8B-B14F-4D97-AF65-F5344CB8AC3E}">
        <p14:creationId xmlns:p14="http://schemas.microsoft.com/office/powerpoint/2010/main" val="127180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7</a:t>
            </a:fld>
            <a:endParaRPr lang="en-US"/>
          </a:p>
        </p:txBody>
      </p:sp>
    </p:spTree>
    <p:extLst>
      <p:ext uri="{BB962C8B-B14F-4D97-AF65-F5344CB8AC3E}">
        <p14:creationId xmlns:p14="http://schemas.microsoft.com/office/powerpoint/2010/main" val="187143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8</a:t>
            </a:fld>
            <a:endParaRPr lang="en-US"/>
          </a:p>
        </p:txBody>
      </p:sp>
    </p:spTree>
    <p:extLst>
      <p:ext uri="{BB962C8B-B14F-4D97-AF65-F5344CB8AC3E}">
        <p14:creationId xmlns:p14="http://schemas.microsoft.com/office/powerpoint/2010/main" val="69805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9</a:t>
            </a:fld>
            <a:endParaRPr lang="en-US"/>
          </a:p>
        </p:txBody>
      </p:sp>
    </p:spTree>
    <p:extLst>
      <p:ext uri="{BB962C8B-B14F-4D97-AF65-F5344CB8AC3E}">
        <p14:creationId xmlns:p14="http://schemas.microsoft.com/office/powerpoint/2010/main" val="93060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10</a:t>
            </a:fld>
            <a:endParaRPr lang="en-US"/>
          </a:p>
        </p:txBody>
      </p:sp>
    </p:spTree>
    <p:extLst>
      <p:ext uri="{BB962C8B-B14F-4D97-AF65-F5344CB8AC3E}">
        <p14:creationId xmlns:p14="http://schemas.microsoft.com/office/powerpoint/2010/main" val="174000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11</a:t>
            </a:fld>
            <a:endParaRPr lang="en-US"/>
          </a:p>
        </p:txBody>
      </p:sp>
    </p:spTree>
    <p:extLst>
      <p:ext uri="{BB962C8B-B14F-4D97-AF65-F5344CB8AC3E}">
        <p14:creationId xmlns:p14="http://schemas.microsoft.com/office/powerpoint/2010/main" val="50973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2"/>
            <a:ext cx="8197998" cy="643302"/>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49929"/>
            <a:ext cx="8197998" cy="3027218"/>
          </a:xfrm>
          <a:prstGeom prst="rect">
            <a:avLst/>
          </a:prstGeom>
        </p:spPr>
        <p:txBody>
          <a:bodyPr lIns="0"/>
          <a:lstStyle>
            <a:lvl1pPr marL="0" indent="0" algn="l">
              <a:spcBef>
                <a:spcPts val="600"/>
              </a:spcBef>
              <a:spcAft>
                <a:spcPts val="0"/>
              </a:spcAft>
              <a:buClr>
                <a:srgbClr val="D3002D"/>
              </a:buClr>
              <a:buFontTx/>
              <a:buNone/>
              <a:defRPr sz="2000" b="0" i="0">
                <a:solidFill>
                  <a:schemeClr val="bg1">
                    <a:lumMod val="85000"/>
                  </a:schemeClr>
                </a:solidFill>
                <a:latin typeface="Arial"/>
                <a:cs typeface="Arial"/>
              </a:defRPr>
            </a:lvl1pPr>
            <a:lvl2pPr marL="5143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2pPr>
            <a:lvl3pPr marL="796925"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3pPr>
            <a:lvl4pPr marL="10858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692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18265"/>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24891"/>
            <a:ext cx="8206637" cy="2508265"/>
          </a:xfrm>
          <a:prstGeom prst="rect">
            <a:avLst/>
          </a:prstGeom>
        </p:spPr>
        <p:txBody>
          <a:bodyPr lIns="0"/>
          <a:lstStyle>
            <a:lvl1pPr marL="0" indent="0" algn="l">
              <a:spcBef>
                <a:spcPts val="600"/>
              </a:spcBef>
              <a:buClr>
                <a:srgbClr val="D3002D"/>
              </a:buClr>
              <a:buFontTx/>
              <a:buNone/>
              <a:defRPr sz="2000" b="0" i="0">
                <a:solidFill>
                  <a:srgbClr val="D9D9D9"/>
                </a:solidFill>
                <a:latin typeface="Arial"/>
                <a:cs typeface="Arial"/>
              </a:defRPr>
            </a:lvl1pPr>
            <a:lvl2pPr marL="514350" indent="-168275" algn="l">
              <a:spcBef>
                <a:spcPts val="0"/>
              </a:spcBef>
              <a:buClr>
                <a:schemeClr val="bg1">
                  <a:lumMod val="85000"/>
                </a:schemeClr>
              </a:buClr>
              <a:buFont typeface="Arial"/>
              <a:buChar char="•"/>
              <a:defRPr sz="1600" b="0" i="0">
                <a:solidFill>
                  <a:srgbClr val="D9D9D9"/>
                </a:solidFill>
                <a:latin typeface="Arial"/>
                <a:cs typeface="Arial"/>
              </a:defRPr>
            </a:lvl2pPr>
            <a:lvl3pPr marL="796925" indent="-168275" algn="l">
              <a:spcBef>
                <a:spcPts val="0"/>
              </a:spcBef>
              <a:buClr>
                <a:schemeClr val="bg1">
                  <a:lumMod val="85000"/>
                </a:schemeClr>
              </a:buClr>
              <a:buFont typeface="Arial"/>
              <a:buChar char="•"/>
              <a:defRPr sz="1600" b="0" i="0">
                <a:solidFill>
                  <a:srgbClr val="D9D9D9"/>
                </a:solidFill>
                <a:latin typeface="Arial"/>
                <a:cs typeface="Arial"/>
              </a:defRPr>
            </a:lvl3pPr>
            <a:lvl4pPr marL="1085850" indent="-168275" algn="l">
              <a:spcBef>
                <a:spcPts val="0"/>
              </a:spcBef>
              <a:buClr>
                <a:schemeClr val="bg1">
                  <a:lumMod val="85000"/>
                </a:schemeClr>
              </a:buClr>
              <a:buFont typeface="Arial"/>
              <a:buChar char="•"/>
              <a:defRPr sz="1600" b="0" i="0">
                <a:solidFill>
                  <a:srgbClr val="D9D9D9"/>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1376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6"/>
            <a:ext cx="8196228" cy="689576"/>
          </a:xfrm>
          <a:prstGeom prst="rect">
            <a:avLst/>
          </a:prstGeom>
        </p:spPr>
        <p:txBody>
          <a:bodyPr lIns="0">
            <a:noAutofit/>
          </a:bodyPr>
          <a:lstStyle>
            <a:lvl1pPr algn="l">
              <a:defRPr sz="4000" b="1">
                <a:solidFill>
                  <a:srgbClr val="D9D9D9"/>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44623"/>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rgbClr val="D9D9D9"/>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a16="http://schemas.microsoft.com/office/drawing/2014/main" xmlns="" id="{C39F2858-AEB7-E94E-B85B-72F7470B9105}"/>
              </a:ext>
            </a:extLst>
          </p:cNvPr>
          <p:cNvSpPr>
            <a:spLocks noGrp="1"/>
          </p:cNvSpPr>
          <p:nvPr>
            <p:ph type="body" sz="quarter" idx="13" hasCustomPrompt="1"/>
          </p:nvPr>
        </p:nvSpPr>
        <p:spPr>
          <a:xfrm>
            <a:off x="4652533" y="1144623"/>
            <a:ext cx="4053776" cy="439229"/>
          </a:xfrm>
          <a:prstGeom prst="rect">
            <a:avLst/>
          </a:prstGeom>
        </p:spPr>
        <p:txBody>
          <a:bodyPr lIns="0" anchor="b"/>
          <a:lstStyle>
            <a:lvl1pPr marL="0" indent="0">
              <a:spcBef>
                <a:spcPts val="0"/>
              </a:spcBef>
              <a:spcAft>
                <a:spcPts val="600"/>
              </a:spcAft>
              <a:buFontTx/>
              <a:buNone/>
              <a:defRPr sz="2000" b="1">
                <a:solidFill>
                  <a:srgbClr val="D9D9D9"/>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a16="http://schemas.microsoft.com/office/drawing/2014/main" xmlns="" id="{738A0F96-A72A-0949-BE1F-FF2EC5DA0A94}"/>
              </a:ext>
            </a:extLst>
          </p:cNvPr>
          <p:cNvSpPr>
            <a:spLocks noGrp="1"/>
          </p:cNvSpPr>
          <p:nvPr>
            <p:ph type="body" sz="quarter" idx="14"/>
          </p:nvPr>
        </p:nvSpPr>
        <p:spPr>
          <a:xfrm>
            <a:off x="510779" y="1639096"/>
            <a:ext cx="3941889" cy="2586539"/>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xmlns="" id="{9FE9EB5A-375D-744C-9402-23D17043E8A7}"/>
              </a:ext>
            </a:extLst>
          </p:cNvPr>
          <p:cNvSpPr>
            <a:spLocks noGrp="1"/>
          </p:cNvSpPr>
          <p:nvPr>
            <p:ph type="body" sz="quarter" idx="15"/>
          </p:nvPr>
        </p:nvSpPr>
        <p:spPr>
          <a:xfrm>
            <a:off x="4652532" y="1639097"/>
            <a:ext cx="4054475" cy="2586538"/>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09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197998" cy="629447"/>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22219"/>
            <a:ext cx="8197998" cy="3069454"/>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26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25193"/>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38745"/>
            <a:ext cx="8206637" cy="2494411"/>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281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5"/>
            <a:ext cx="8196228" cy="661867"/>
          </a:xfrm>
          <a:prstGeom prst="rect">
            <a:avLst/>
          </a:prstGeom>
        </p:spPr>
        <p:txBody>
          <a:bodyPr lIns="0">
            <a:noAutofit/>
          </a:bodyPr>
          <a:lstStyle>
            <a:lvl1pPr algn="l">
              <a:defRPr sz="4000" b="1">
                <a:solidFill>
                  <a:srgbClr val="262626"/>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30768"/>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chemeClr val="tx1">
                    <a:lumMod val="85000"/>
                    <a:lumOff val="15000"/>
                  </a:schemeClr>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a16="http://schemas.microsoft.com/office/drawing/2014/main" xmlns="" id="{C39F2858-AEB7-E94E-B85B-72F7470B9105}"/>
              </a:ext>
            </a:extLst>
          </p:cNvPr>
          <p:cNvSpPr>
            <a:spLocks noGrp="1"/>
          </p:cNvSpPr>
          <p:nvPr>
            <p:ph type="body" sz="quarter" idx="13" hasCustomPrompt="1"/>
          </p:nvPr>
        </p:nvSpPr>
        <p:spPr>
          <a:xfrm>
            <a:off x="4652533" y="1130768"/>
            <a:ext cx="4053776" cy="439229"/>
          </a:xfrm>
          <a:prstGeom prst="rect">
            <a:avLst/>
          </a:prstGeom>
        </p:spPr>
        <p:txBody>
          <a:bodyPr lIns="0" anchor="b"/>
          <a:lstStyle>
            <a:lvl1pPr marL="0" indent="0">
              <a:spcBef>
                <a:spcPts val="0"/>
              </a:spcBef>
              <a:spcAft>
                <a:spcPts val="600"/>
              </a:spcAft>
              <a:buFontTx/>
              <a:buNone/>
              <a:defRPr sz="2000" b="1">
                <a:solidFill>
                  <a:srgbClr val="262626"/>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a16="http://schemas.microsoft.com/office/drawing/2014/main" xmlns="" id="{738A0F96-A72A-0949-BE1F-FF2EC5DA0A94}"/>
              </a:ext>
            </a:extLst>
          </p:cNvPr>
          <p:cNvSpPr>
            <a:spLocks noGrp="1"/>
          </p:cNvSpPr>
          <p:nvPr>
            <p:ph type="body" sz="quarter" idx="14"/>
          </p:nvPr>
        </p:nvSpPr>
        <p:spPr>
          <a:xfrm>
            <a:off x="510779" y="1625241"/>
            <a:ext cx="3941889" cy="2579613"/>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xmlns="" id="{9FE9EB5A-375D-744C-9402-23D17043E8A7}"/>
              </a:ext>
            </a:extLst>
          </p:cNvPr>
          <p:cNvSpPr>
            <a:spLocks noGrp="1"/>
          </p:cNvSpPr>
          <p:nvPr>
            <p:ph type="body" sz="quarter" idx="15"/>
          </p:nvPr>
        </p:nvSpPr>
        <p:spPr>
          <a:xfrm>
            <a:off x="4652532" y="1625242"/>
            <a:ext cx="4054475" cy="2579612"/>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7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05979"/>
            <a:ext cx="8229600" cy="857250"/>
          </a:xfrm>
          <a:prstGeom prst="rect">
            <a:avLst/>
          </a:prstGeom>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457200" y="1200151"/>
            <a:ext cx="8229600" cy="3394472"/>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a:xfrm>
            <a:off x="457200" y="4767263"/>
            <a:ext cx="2133600" cy="273844"/>
          </a:xfrm>
          <a:prstGeom prst="rect">
            <a:avLst/>
          </a:prstGeom>
        </p:spPr>
        <p:txBody>
          <a:bodyPr/>
          <a:lstStyle/>
          <a:p>
            <a:fld id="{27B56787-96C3-4D2A-A164-7434A7909F4D}" type="datetimeFigureOut">
              <a:rPr lang="en-US" smtClean="0"/>
              <a:pPr/>
              <a:t>6/10/19</a:t>
            </a:fld>
            <a:endParaRPr lang="en-US"/>
          </a:p>
        </p:txBody>
      </p:sp>
      <p:sp>
        <p:nvSpPr>
          <p:cNvPr id="5" name="מציין מיקום של כותרת תחתונה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מציין מיקום של מספר שקופית 5"/>
          <p:cNvSpPr>
            <a:spLocks noGrp="1"/>
          </p:cNvSpPr>
          <p:nvPr>
            <p:ph type="sldNum" sz="quarter" idx="12"/>
          </p:nvPr>
        </p:nvSpPr>
        <p:spPr>
          <a:xfrm>
            <a:off x="6553200" y="4767263"/>
            <a:ext cx="2133600" cy="273844"/>
          </a:xfrm>
          <a:prstGeom prst="rect">
            <a:avLst/>
          </a:prstGeom>
        </p:spPr>
        <p:txBody>
          <a:bodyPr/>
          <a:lstStyle/>
          <a:p>
            <a:fld id="{7676B011-AD06-4F33-8C10-1F260D3C145E}" type="slidenum">
              <a:rPr lang="en-US" smtClean="0"/>
              <a:pPr/>
              <a:t>‹#›</a:t>
            </a:fld>
            <a:endParaRPr lang="en-US"/>
          </a:p>
        </p:txBody>
      </p:sp>
    </p:spTree>
    <p:extLst>
      <p:ext uri="{BB962C8B-B14F-4D97-AF65-F5344CB8AC3E}">
        <p14:creationId xmlns:p14="http://schemas.microsoft.com/office/powerpoint/2010/main" val="7752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3341" y="2498544"/>
            <a:ext cx="8169022" cy="1371808"/>
          </a:xfrm>
          <a:prstGeom prst="rect">
            <a:avLst/>
          </a:prstGeom>
        </p:spPr>
        <p:txBody>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presentation title here</a:t>
            </a:r>
          </a:p>
          <a:p>
            <a:r>
              <a:rPr lang="en-US" dirty="0"/>
              <a:t>Second level</a:t>
            </a:r>
            <a:br>
              <a:rPr lang="en-US" dirty="0"/>
            </a:br>
            <a:r>
              <a:rPr lang="en-US" dirty="0"/>
              <a:t>Third level</a:t>
            </a:r>
          </a:p>
        </p:txBody>
      </p:sp>
    </p:spTree>
    <p:extLst>
      <p:ext uri="{BB962C8B-B14F-4D97-AF65-F5344CB8AC3E}">
        <p14:creationId xmlns:p14="http://schemas.microsoft.com/office/powerpoint/2010/main" val="1618318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3.xml"/><Relationship Id="rId3"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AE03278-7C62-A54B-9525-31C7BD4E2F4B}"/>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8789305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2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84C6181-87CC-2749-B987-52D62D787D68}"/>
              </a:ext>
            </a:extLst>
          </p:cNvPr>
          <p:cNvPicPr>
            <a:picLocks noChangeAspect="1"/>
          </p:cNvPicPr>
          <p:nvPr userDrawn="1"/>
        </p:nvPicPr>
        <p:blipFill>
          <a:blip r:embed="rId6"/>
          <a:stretch>
            <a:fillRect/>
          </a:stretch>
        </p:blipFill>
        <p:spPr>
          <a:xfrm>
            <a:off x="0" y="0"/>
            <a:ext cx="9144000" cy="5143500"/>
          </a:xfrm>
          <a:prstGeom prst="rect">
            <a:avLst/>
          </a:prstGeom>
        </p:spPr>
      </p:pic>
    </p:spTree>
    <p:extLst>
      <p:ext uri="{BB962C8B-B14F-4D97-AF65-F5344CB8AC3E}">
        <p14:creationId xmlns:p14="http://schemas.microsoft.com/office/powerpoint/2010/main" val="378524527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693FC1-E3B6-E94C-9E59-8F401037D7C8}"/>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346139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hyperlink" Target="https://demo.overop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takipi/jstack" TargetMode="External"/><Relationship Id="rId4" Type="http://schemas.openxmlformats.org/officeDocument/2006/relationships/image" Target="../media/image11.png"/><Relationship Id="rId5" Type="http://schemas.openxmlformats.org/officeDocument/2006/relationships/hyperlink" Target="https://bit.ly/2ZocuEz"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blog.overops.com/double-agent-java-vs-native-agents/" TargetMode="External"/><Relationship Id="rId4" Type="http://schemas.openxmlformats.org/officeDocument/2006/relationships/image" Target="../media/image13.gi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github.com/btraceio/btrac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asm.ow2.org/" TargetMode="External"/><Relationship Id="rId4" Type="http://schemas.openxmlformats.org/officeDocument/2006/relationships/hyperlink" Target="https://www.javassist.org/" TargetMode="External"/><Relationship Id="rId5" Type="http://schemas.openxmlformats.org/officeDocument/2006/relationships/hyperlink" Target="http://bytebuddy.net/"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1" Type="http://schemas.openxmlformats.org/officeDocument/2006/relationships/hyperlink" Target="https://docs.oracle.com/javase/8/docs/api/java/lang/ClassLoader.html" TargetMode="External"/><Relationship Id="rId12" Type="http://schemas.openxmlformats.org/officeDocument/2006/relationships/hyperlink" Target="https://docs.oracle.com/javase/8/docs/api/java/lang/String.html" TargetMode="External"/><Relationship Id="rId13" Type="http://schemas.openxmlformats.org/officeDocument/2006/relationships/hyperlink" Target="https://docs.oracle.com/javase/8/docs/api/java/security/ProtectionDomain.html"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docs.oracle.com/javase/8/docs/api/java/lang/instrument/Instrumentation.html#getAllLoadedClasses--" TargetMode="External"/><Relationship Id="rId4" Type="http://schemas.openxmlformats.org/officeDocument/2006/relationships/hyperlink" Target="https://docs.oracle.com/javase/8/docs/api/java/lang/instrument/Instrumentation.html#redefineClasses-java.lang.instrument.ClassDefinition...-" TargetMode="External"/><Relationship Id="rId5" Type="http://schemas.openxmlformats.org/officeDocument/2006/relationships/hyperlink" Target="https://docs.oracle.com/javase/8/docs/api/java/lang/instrument/ClassDefinition.html" TargetMode="External"/><Relationship Id="rId6" Type="http://schemas.openxmlformats.org/officeDocument/2006/relationships/hyperlink" Target="https://docs.oracle.com/javase/8/docs/api/java/lang/instrument/Instrumentation.html#retransformClasses-java.lang.Class...-" TargetMode="External"/><Relationship Id="rId7" Type="http://schemas.openxmlformats.org/officeDocument/2006/relationships/hyperlink" Target="https://docs.oracle.com/javase/8/docs/api/java/lang/Class.html" TargetMode="External"/><Relationship Id="rId8" Type="http://schemas.openxmlformats.org/officeDocument/2006/relationships/hyperlink" Target="https://docs.oracle.com/javase/8/docs/api/java/lang/instrument/Instrumentation.html#addTransformer-java.lang.instrument.ClassFileTransformer-" TargetMode="External"/><Relationship Id="rId9" Type="http://schemas.openxmlformats.org/officeDocument/2006/relationships/hyperlink" Target="https://docs.oracle.com/javase/8/docs/api/java/lang/instrument/ClassFileTransformer.html" TargetMode="External"/><Relationship Id="rId10" Type="http://schemas.openxmlformats.org/officeDocument/2006/relationships/hyperlink" Target="https://docs.oracle.com/javase/8/docs/api/java/lang/instrument/ClassFileTransformer.html#transform-java.lang.ClassLoader-java.lang.String-java.lang.Class-java.security.ProtectionDomain-byte: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takipiblog.com/how-to-write-your-own-java-scala-debugg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hyperlink" Target="https://opentracing.io/" TargetMode="External"/><Relationship Id="rId4" Type="http://schemas.openxmlformats.org/officeDocument/2006/relationships/hyperlink" Target="https://bit.ly/2Kd4QcR" TargetMode="Externa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github.com/mthenw/awesome-layers" TargetMode="External"/><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github.com/andthearchitect/aws-lambda-java-runti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7FC9D7BB-309F-6C48-8BD9-D256072B4A8A}"/>
              </a:ext>
            </a:extLst>
          </p:cNvPr>
          <p:cNvSpPr>
            <a:spLocks noGrp="1"/>
          </p:cNvSpPr>
          <p:nvPr>
            <p:ph type="subTitle" idx="1"/>
          </p:nvPr>
        </p:nvSpPr>
        <p:spPr/>
        <p:txBody>
          <a:bodyPr/>
          <a:lstStyle/>
          <a:p>
            <a:r>
              <a:rPr lang="en-US" dirty="0"/>
              <a:t>Lessons in Debugging Serverless </a:t>
            </a:r>
            <a:r>
              <a:rPr lang="en-US" dirty="0" smtClean="0"/>
              <a:t>Architecture</a:t>
            </a:r>
          </a:p>
          <a:p>
            <a:r>
              <a:rPr lang="en-US" sz="1400" dirty="0" smtClean="0"/>
              <a:t>Chen Harel</a:t>
            </a:r>
            <a:endParaRPr lang="en-US" sz="1400" dirty="0"/>
          </a:p>
        </p:txBody>
      </p:sp>
    </p:spTree>
    <p:extLst>
      <p:ext uri="{BB962C8B-B14F-4D97-AF65-F5344CB8AC3E}">
        <p14:creationId xmlns:p14="http://schemas.microsoft.com/office/powerpoint/2010/main" val="368475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Preemptive </a:t>
            </a:r>
            <a:r>
              <a:rPr lang="en-US" dirty="0" err="1" smtClean="0"/>
              <a:t>jstack</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A production debugging foundation.</a:t>
            </a:r>
          </a:p>
          <a:p>
            <a:endParaRPr lang="en-US" sz="1400" dirty="0"/>
          </a:p>
          <a:p>
            <a:r>
              <a:rPr lang="en-US" sz="1400" dirty="0"/>
              <a:t>Presents two issues – </a:t>
            </a:r>
          </a:p>
          <a:p>
            <a:pPr lvl="1"/>
            <a:r>
              <a:rPr lang="en-US" sz="1400" dirty="0"/>
              <a:t>Activated only in retrospect</a:t>
            </a:r>
            <a:r>
              <a:rPr lang="en-US" sz="1400" dirty="0" smtClean="0"/>
              <a:t>.</a:t>
            </a:r>
            <a:endParaRPr lang="en-US" sz="1400" dirty="0"/>
          </a:p>
          <a:p>
            <a:pPr lvl="1"/>
            <a:r>
              <a:rPr lang="en-US" sz="1400" b="1" dirty="0"/>
              <a:t>No state: </a:t>
            </a:r>
            <a:r>
              <a:rPr lang="en-US" sz="1400" dirty="0"/>
              <a:t>does not provide any variable state.</a:t>
            </a:r>
          </a:p>
          <a:p>
            <a:pPr marL="457200" lvl="1" indent="0">
              <a:buNone/>
            </a:pPr>
            <a:endParaRPr lang="en-US" sz="1400" dirty="0"/>
          </a:p>
          <a:p>
            <a:pPr indent="-285750"/>
            <a:r>
              <a:rPr lang="en-US" sz="1400" dirty="0"/>
              <a:t>Let’s see how we can overcome </a:t>
            </a:r>
            <a:r>
              <a:rPr lang="en-US" sz="1400" dirty="0" smtClean="0"/>
              <a:t>these with </a:t>
            </a:r>
            <a:r>
              <a:rPr lang="en-US" sz="1400" dirty="0"/>
              <a:t>preemptive </a:t>
            </a:r>
            <a:r>
              <a:rPr lang="en-US" sz="1400" dirty="0" err="1"/>
              <a:t>jstacks</a:t>
            </a:r>
            <a:r>
              <a:rPr lang="en-US" sz="1400" dirty="0" smtClean="0"/>
              <a:t>.</a:t>
            </a:r>
            <a:endParaRPr lang="en-US" sz="1400" dirty="0"/>
          </a:p>
        </p:txBody>
      </p:sp>
      <p:pic>
        <p:nvPicPr>
          <p:cNvPr id="5" name="Picture 2" descr="mage result for btrac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134" y="1046018"/>
            <a:ext cx="2406361" cy="303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5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Stateful</a:t>
            </a:r>
            <a:r>
              <a:rPr lang="en-US" dirty="0" smtClean="0"/>
              <a:t> Thread Names</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Thread name is a </a:t>
            </a:r>
            <a:r>
              <a:rPr lang="en-US" sz="1400" i="1" dirty="0"/>
              <a:t>mutable</a:t>
            </a:r>
            <a:r>
              <a:rPr lang="en-US" sz="1400" dirty="0"/>
              <a:t> property</a:t>
            </a:r>
            <a:r>
              <a:rPr lang="en-US" sz="1400" dirty="0" smtClean="0"/>
              <a:t>.</a:t>
            </a:r>
            <a:br>
              <a:rPr lang="en-US" sz="1400" dirty="0" smtClean="0"/>
            </a:br>
            <a:endParaRPr lang="en-US" sz="1400" dirty="0"/>
          </a:p>
          <a:p>
            <a:r>
              <a:rPr lang="en-US" sz="1400" dirty="0"/>
              <a:t>Can be set to hold transaction specific state in tandem with </a:t>
            </a:r>
            <a:r>
              <a:rPr lang="en-US" sz="1400" b="1" dirty="0" err="1" smtClean="0"/>
              <a:t>jstack</a:t>
            </a:r>
            <a:r>
              <a:rPr lang="en-US" sz="1400" dirty="0" smtClean="0"/>
              <a:t>.</a:t>
            </a:r>
          </a:p>
          <a:p>
            <a:r>
              <a:rPr lang="en-US" sz="1400" dirty="0" smtClean="0"/>
              <a:t>Can </a:t>
            </a:r>
            <a:r>
              <a:rPr lang="en-US" sz="1400" dirty="0"/>
              <a:t>be </a:t>
            </a:r>
            <a:r>
              <a:rPr lang="en-US" sz="1400" dirty="0" smtClean="0"/>
              <a:t>“automated” at </a:t>
            </a:r>
            <a:r>
              <a:rPr lang="en-US" sz="1400" dirty="0"/>
              <a:t>code entry point: </a:t>
            </a:r>
          </a:p>
          <a:p>
            <a:endParaRPr lang="en-US" sz="1400" dirty="0"/>
          </a:p>
        </p:txBody>
      </p:sp>
      <p:sp>
        <p:nvSpPr>
          <p:cNvPr id="6" name="מציין מיקום תוכן 2"/>
          <p:cNvSpPr txBox="1">
            <a:spLocks/>
          </p:cNvSpPr>
          <p:nvPr/>
        </p:nvSpPr>
        <p:spPr>
          <a:xfrm>
            <a:off x="326777" y="1922089"/>
            <a:ext cx="8382000" cy="72562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p>
          <a:p>
            <a:pPr marL="400050" lvl="1" indent="0">
              <a:buFont typeface="Arial"/>
              <a:buNone/>
            </a:pPr>
            <a:endParaRPr lang="en-US" sz="1200" dirty="0" smtClean="0">
              <a:latin typeface="CourierNewPSMT"/>
            </a:endParaRPr>
          </a:p>
          <a:p>
            <a:pPr marL="400050" lvl="1" indent="0">
              <a:buFont typeface="Arial"/>
              <a:buNone/>
            </a:pPr>
            <a:r>
              <a:rPr lang="en-US" sz="1500" dirty="0" err="1" smtClean="0">
                <a:latin typeface="Courier New" charset="0"/>
                <a:ea typeface="Courier New" charset="0"/>
                <a:cs typeface="Courier New" charset="0"/>
              </a:rPr>
              <a:t>Thread.currentThread</a:t>
            </a:r>
            <a:r>
              <a:rPr lang="en-US" sz="1500" dirty="0" smtClean="0">
                <a:latin typeface="Courier New" charset="0"/>
                <a:ea typeface="Courier New" charset="0"/>
                <a:cs typeface="Courier New" charset="0"/>
              </a:rPr>
              <a:t>().</a:t>
            </a:r>
            <a:r>
              <a:rPr lang="en-US" sz="1500" dirty="0" err="1" smtClean="0">
                <a:latin typeface="Courier New" charset="0"/>
                <a:ea typeface="Courier New" charset="0"/>
                <a:cs typeface="Courier New" charset="0"/>
              </a:rPr>
              <a:t>setName</a:t>
            </a:r>
            <a:r>
              <a:rPr lang="en-US" sz="1500" dirty="0" smtClean="0">
                <a:latin typeface="Courier New" charset="0"/>
                <a:ea typeface="Courier New" charset="0"/>
                <a:cs typeface="Courier New" charset="0"/>
              </a:rPr>
              <a:t>(context, id, </a:t>
            </a:r>
            <a:r>
              <a:rPr lang="en-US" sz="1500" dirty="0" err="1">
                <a:latin typeface="Courier New" charset="0"/>
                <a:ea typeface="Courier New" charset="0"/>
                <a:cs typeface="Courier New" charset="0"/>
              </a:rPr>
              <a:t>p</a:t>
            </a:r>
            <a:r>
              <a:rPr lang="en-US" sz="1500" dirty="0" err="1" smtClean="0">
                <a:latin typeface="Courier New" charset="0"/>
                <a:ea typeface="Courier New" charset="0"/>
                <a:cs typeface="Courier New" charset="0"/>
              </a:rPr>
              <a:t>arams</a:t>
            </a:r>
            <a:r>
              <a:rPr lang="en-US" sz="1500" dirty="0" smtClean="0">
                <a:latin typeface="Courier New" charset="0"/>
                <a:ea typeface="Courier New" charset="0"/>
                <a:cs typeface="Courier New" charset="0"/>
              </a:rPr>
              <a:t>, timestamp)</a:t>
            </a:r>
          </a:p>
          <a:p>
            <a:pPr marL="0" indent="0">
              <a:buFont typeface="Arial"/>
              <a:buNone/>
            </a:pPr>
            <a:endParaRPr lang="en-US" sz="1600" dirty="0" smtClean="0"/>
          </a:p>
          <a:p>
            <a:pPr marL="0" indent="0">
              <a:buFont typeface="Arial"/>
              <a:buNone/>
            </a:pPr>
            <a:endParaRPr lang="en-US" sz="1600" dirty="0" smtClean="0"/>
          </a:p>
          <a:p>
            <a:pPr marL="0" indent="0">
              <a:buFont typeface="Arial"/>
              <a:buNone/>
            </a:pPr>
            <a:endParaRPr lang="en-US" sz="1600" dirty="0" smtClean="0"/>
          </a:p>
          <a:p>
            <a:pPr marL="0" indent="0">
              <a:buFont typeface="Arial"/>
              <a:buNone/>
            </a:pPr>
            <a:endParaRPr lang="en-US" sz="1600" dirty="0"/>
          </a:p>
        </p:txBody>
      </p:sp>
      <p:sp>
        <p:nvSpPr>
          <p:cNvPr id="8" name="Rectangle 7"/>
          <p:cNvSpPr/>
          <p:nvPr/>
        </p:nvSpPr>
        <p:spPr>
          <a:xfrm>
            <a:off x="431797" y="3066032"/>
            <a:ext cx="8534400" cy="830997"/>
          </a:xfrm>
          <a:prstGeom prst="rect">
            <a:avLst/>
          </a:prstGeom>
        </p:spPr>
        <p:txBody>
          <a:bodyPr wrap="square">
            <a:spAutoFit/>
          </a:bodyPr>
          <a:lstStyle/>
          <a:p>
            <a:r>
              <a:rPr lang="en-US" sz="1200" dirty="0" smtClean="0">
                <a:latin typeface="Courier New" charset="0"/>
                <a:ea typeface="Courier New" charset="0"/>
                <a:cs typeface="Courier New" charset="0"/>
              </a:rPr>
              <a:t>"</a:t>
            </a:r>
            <a:r>
              <a:rPr lang="en-US" sz="1200" b="1" dirty="0" smtClean="0">
                <a:latin typeface="Courier New" charset="0"/>
                <a:ea typeface="Courier New" charset="0"/>
                <a:cs typeface="Courier New" charset="0"/>
              </a:rPr>
              <a:t>pool-1-thread-25 </a:t>
            </a:r>
            <a:r>
              <a:rPr lang="en-US" sz="1200" b="1" dirty="0" err="1">
                <a:latin typeface="Courier New" charset="0"/>
                <a:ea typeface="Courier New" charset="0"/>
                <a:cs typeface="Courier New" charset="0"/>
              </a:rPr>
              <a:t>MsgID</a:t>
            </a:r>
            <a:r>
              <a:rPr lang="en-US" sz="1200" b="1" dirty="0">
                <a:latin typeface="Courier New" charset="0"/>
                <a:ea typeface="Courier New" charset="0"/>
                <a:cs typeface="Courier New" charset="0"/>
              </a:rPr>
              <a:t>: AB5CAD, type: Analyze, queue: ACTIVE_PROD, TID: 5678956, TS: </a:t>
            </a:r>
            <a:r>
              <a:rPr lang="en-US" sz="1200" b="1" dirty="0" smtClean="0">
                <a:latin typeface="Courier New" charset="0"/>
                <a:ea typeface="Courier New" charset="0"/>
                <a:cs typeface="Courier New" charset="0"/>
              </a:rPr>
              <a:t>11/8/2014 </a:t>
            </a:r>
            <a:r>
              <a:rPr lang="en-US" sz="1200" b="1" dirty="0">
                <a:latin typeface="Courier New" charset="0"/>
                <a:ea typeface="Courier New" charset="0"/>
                <a:cs typeface="Courier New" charset="0"/>
              </a:rPr>
              <a:t>18:34  </a:t>
            </a:r>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#17 </a:t>
            </a:r>
            <a:r>
              <a:rPr lang="en-US" sz="1200" dirty="0" err="1">
                <a:latin typeface="Courier New" charset="0"/>
                <a:ea typeface="Courier New" charset="0"/>
                <a:cs typeface="Courier New" charset="0"/>
              </a:rPr>
              <a:t>prio</a:t>
            </a:r>
            <a:r>
              <a:rPr lang="en-US" sz="1200" dirty="0">
                <a:latin typeface="Courier New" charset="0"/>
                <a:ea typeface="Courier New" charset="0"/>
                <a:cs typeface="Courier New" charset="0"/>
              </a:rPr>
              <a:t>=5 </a:t>
            </a:r>
            <a:r>
              <a:rPr lang="en-US" sz="1200" dirty="0" err="1">
                <a:latin typeface="Courier New" charset="0"/>
                <a:ea typeface="Courier New" charset="0"/>
                <a:cs typeface="Courier New" charset="0"/>
              </a:rPr>
              <a:t>os_prio</a:t>
            </a:r>
            <a:r>
              <a:rPr lang="en-US" sz="1200" dirty="0">
                <a:latin typeface="Courier New" charset="0"/>
                <a:ea typeface="Courier New" charset="0"/>
                <a:cs typeface="Courier New" charset="0"/>
              </a:rPr>
              <a:t>=31 </a:t>
            </a:r>
            <a:r>
              <a:rPr lang="en-US" sz="1200" dirty="0" err="1">
                <a:latin typeface="Courier New" charset="0"/>
                <a:ea typeface="Courier New" charset="0"/>
                <a:cs typeface="Courier New" charset="0"/>
              </a:rPr>
              <a:t>tid</a:t>
            </a:r>
            <a:r>
              <a:rPr lang="en-US" sz="1200" dirty="0">
                <a:latin typeface="Courier New" charset="0"/>
                <a:ea typeface="Courier New" charset="0"/>
                <a:cs typeface="Courier New" charset="0"/>
              </a:rPr>
              <a:t>=0x00007f9d620c9800 </a:t>
            </a:r>
            <a:r>
              <a:rPr lang="en-US" sz="1200" dirty="0" err="1">
                <a:latin typeface="Courier New" charset="0"/>
                <a:ea typeface="Courier New" charset="0"/>
                <a:cs typeface="Courier New" charset="0"/>
              </a:rPr>
              <a:t>nid</a:t>
            </a:r>
            <a:r>
              <a:rPr lang="en-US" sz="1200" dirty="0">
                <a:latin typeface="Courier New" charset="0"/>
                <a:ea typeface="Courier New" charset="0"/>
                <a:cs typeface="Courier New" charset="0"/>
              </a:rPr>
              <a:t>=0x6d03 in </a:t>
            </a:r>
            <a:r>
              <a:rPr lang="en-US" sz="1200" dirty="0" err="1">
                <a:latin typeface="Courier New" charset="0"/>
                <a:ea typeface="Courier New" charset="0"/>
                <a:cs typeface="Courier New" charset="0"/>
              </a:rPr>
              <a:t>Object.wait</a:t>
            </a:r>
            <a:r>
              <a:rPr lang="en-US" sz="1200" dirty="0">
                <a:latin typeface="Courier New" charset="0"/>
                <a:ea typeface="Courier New" charset="0"/>
                <a:cs typeface="Courier New" charset="0"/>
              </a:rPr>
              <a:t>() [0x000000013ebcc000]</a:t>
            </a:r>
          </a:p>
        </p:txBody>
      </p:sp>
    </p:spTree>
    <p:extLst>
      <p:ext uri="{BB962C8B-B14F-4D97-AF65-F5344CB8AC3E}">
        <p14:creationId xmlns:p14="http://schemas.microsoft.com/office/powerpoint/2010/main" val="7324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Threads with Context</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Every </a:t>
            </a:r>
            <a:r>
              <a:rPr lang="en-US" sz="1400" dirty="0" smtClean="0"/>
              <a:t>code layer can </a:t>
            </a:r>
            <a:r>
              <a:rPr lang="en-US" sz="1400" b="1" dirty="0" smtClean="0"/>
              <a:t>push</a:t>
            </a:r>
            <a:r>
              <a:rPr lang="en-US" sz="1400" dirty="0" smtClean="0"/>
              <a:t> more state onto the thread name.</a:t>
            </a:r>
            <a:endParaRPr lang="en-US" sz="1400" dirty="0"/>
          </a:p>
          <a:p>
            <a:r>
              <a:rPr lang="en-US" sz="1400" dirty="0" smtClean="0"/>
              <a:t>Will appear in a log file [%thread] and </a:t>
            </a:r>
            <a:r>
              <a:rPr lang="en-US" sz="1400" dirty="0" err="1" smtClean="0"/>
              <a:t>jstack</a:t>
            </a:r>
            <a:r>
              <a:rPr lang="en-US" sz="1400" dirty="0" smtClean="0"/>
              <a:t> </a:t>
            </a:r>
          </a:p>
        </p:txBody>
      </p:sp>
      <p:sp>
        <p:nvSpPr>
          <p:cNvPr id="6" name="מציין מיקום תוכן 2"/>
          <p:cNvSpPr txBox="1">
            <a:spLocks/>
          </p:cNvSpPr>
          <p:nvPr/>
        </p:nvSpPr>
        <p:spPr>
          <a:xfrm>
            <a:off x="853248" y="2001841"/>
            <a:ext cx="8382000" cy="125237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chemeClr val="accent4">
                    <a:lumMod val="75000"/>
                  </a:schemeClr>
                </a:solidFill>
                <a:latin typeface="Courier New" charset="0"/>
                <a:ea typeface="Courier New" charset="0"/>
                <a:cs typeface="Courier New" charset="0"/>
              </a:rPr>
              <a:t>public static </a:t>
            </a:r>
            <a:r>
              <a:rPr lang="en-US" sz="1200" dirty="0" err="1">
                <a:solidFill>
                  <a:schemeClr val="accent4">
                    <a:lumMod val="75000"/>
                  </a:schemeClr>
                </a:solidFill>
                <a:latin typeface="Courier New" charset="0"/>
                <a:ea typeface="Courier New" charset="0"/>
                <a:cs typeface="Courier New" charset="0"/>
              </a:rPr>
              <a:t>boolean</a:t>
            </a:r>
            <a:r>
              <a:rPr lang="en-US" sz="1200" dirty="0">
                <a:solidFill>
                  <a:schemeClr val="accent4">
                    <a:lumMod val="75000"/>
                  </a:schemeClr>
                </a:solidFill>
                <a:latin typeface="Courier New" charset="0"/>
                <a:ea typeface="Courier New" charset="0"/>
                <a:cs typeface="Courier New" charset="0"/>
              </a:rPr>
              <a:t> </a:t>
            </a:r>
            <a:r>
              <a:rPr lang="en-US" sz="1200" dirty="0">
                <a:latin typeface="Courier New" charset="0"/>
                <a:ea typeface="Courier New" charset="0"/>
                <a:cs typeface="Courier New" charset="0"/>
              </a:rPr>
              <a:t>push(String context</a:t>
            </a:r>
            <a:r>
              <a:rPr lang="en-US" sz="1200" dirty="0" smtClean="0">
                <a:latin typeface="Courier New" charset="0"/>
                <a:ea typeface="Courier New" charset="0"/>
                <a:cs typeface="Courier New" charset="0"/>
              </a:rPr>
              <a:t>) {</a:t>
            </a:r>
            <a:endParaRPr lang="en-US" sz="1200" dirty="0">
              <a:latin typeface="Courier New" charset="0"/>
              <a:ea typeface="Courier New" charset="0"/>
              <a:cs typeface="Courier New" charset="0"/>
            </a:endParaRPr>
          </a:p>
          <a:p>
            <a:pPr marL="0" indent="0">
              <a:buNone/>
            </a:pPr>
            <a:r>
              <a:rPr lang="en-US" sz="1200" dirty="0">
                <a:latin typeface="Courier New" charset="0"/>
                <a:ea typeface="Courier New" charset="0"/>
                <a:cs typeface="Courier New" charset="0"/>
              </a:rPr>
              <a:t>	</a:t>
            </a:r>
            <a:r>
              <a:rPr lang="en-US" sz="1200" dirty="0" smtClean="0">
                <a:latin typeface="Courier New" charset="0"/>
                <a:ea typeface="Courier New" charset="0"/>
                <a:cs typeface="Courier New" charset="0"/>
              </a:rPr>
              <a:t>String </a:t>
            </a:r>
            <a:r>
              <a:rPr lang="en-US" sz="1200" dirty="0" err="1">
                <a:latin typeface="Courier New" charset="0"/>
                <a:ea typeface="Courier New" charset="0"/>
                <a:cs typeface="Courier New" charset="0"/>
              </a:rPr>
              <a:t>curThreadName</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Thread.currentThread</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getName</a:t>
            </a:r>
            <a:r>
              <a:rPr lang="en-US" sz="1200" dirty="0">
                <a:latin typeface="Courier New" charset="0"/>
                <a:ea typeface="Courier New" charset="0"/>
                <a:cs typeface="Courier New" charset="0"/>
              </a:rPr>
              <a:t>();</a:t>
            </a:r>
          </a:p>
          <a:p>
            <a:pPr marL="0" indent="0">
              <a:buNone/>
            </a:pPr>
            <a:r>
              <a:rPr lang="en-US" sz="1200" dirty="0">
                <a:latin typeface="Courier New" charset="0"/>
                <a:ea typeface="Courier New" charset="0"/>
                <a:cs typeface="Courier New" charset="0"/>
              </a:rPr>
              <a:t>	</a:t>
            </a:r>
            <a:r>
              <a:rPr lang="en-US" sz="1200" dirty="0" smtClean="0">
                <a:latin typeface="Courier New" charset="0"/>
                <a:ea typeface="Courier New" charset="0"/>
                <a:cs typeface="Courier New" charset="0"/>
              </a:rPr>
              <a:t>String </a:t>
            </a:r>
            <a:r>
              <a:rPr lang="en-US" sz="1200" dirty="0" err="1">
                <a:latin typeface="Courier New" charset="0"/>
                <a:ea typeface="Courier New" charset="0"/>
                <a:cs typeface="Courier New" charset="0"/>
              </a:rPr>
              <a:t>newThreadName</a:t>
            </a:r>
            <a:r>
              <a:rPr lang="en-US" sz="1200" dirty="0">
                <a:latin typeface="Courier New" charset="0"/>
                <a:ea typeface="Courier New" charset="0"/>
                <a:cs typeface="Courier New" charset="0"/>
              </a:rPr>
              <a:t> = </a:t>
            </a:r>
            <a:r>
              <a:rPr lang="en-US" sz="1200" dirty="0" err="1">
                <a:latin typeface="Courier New" charset="0"/>
                <a:ea typeface="Courier New" charset="0"/>
                <a:cs typeface="Courier New" charset="0"/>
              </a:rPr>
              <a:t>appendContextToThreadName</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curThreadName</a:t>
            </a:r>
            <a:r>
              <a:rPr lang="en-US" sz="1200" dirty="0">
                <a:latin typeface="Courier New" charset="0"/>
                <a:ea typeface="Courier New" charset="0"/>
                <a:cs typeface="Courier New" charset="0"/>
              </a:rPr>
              <a:t>, context);</a:t>
            </a:r>
          </a:p>
          <a:p>
            <a:pPr marL="0" indent="0">
              <a:buNone/>
            </a:pPr>
            <a:r>
              <a:rPr lang="en-US" sz="1200" dirty="0">
                <a:latin typeface="Courier New" charset="0"/>
                <a:ea typeface="Courier New" charset="0"/>
                <a:cs typeface="Courier New" charset="0"/>
              </a:rPr>
              <a:t>		</a:t>
            </a:r>
          </a:p>
          <a:p>
            <a:pPr marL="0" indent="0">
              <a:buNone/>
            </a:pPr>
            <a:r>
              <a:rPr lang="en-US" sz="1200" dirty="0">
                <a:latin typeface="Courier New" charset="0"/>
                <a:ea typeface="Courier New" charset="0"/>
                <a:cs typeface="Courier New" charset="0"/>
              </a:rPr>
              <a:t>	</a:t>
            </a:r>
            <a:r>
              <a:rPr lang="en-US" sz="1200" dirty="0" err="1" smtClean="0">
                <a:latin typeface="Courier New" charset="0"/>
                <a:ea typeface="Courier New" charset="0"/>
                <a:cs typeface="Courier New" charset="0"/>
              </a:rPr>
              <a:t>getThreadNameStack</a:t>
            </a:r>
            <a:r>
              <a:rPr lang="en-US" sz="1200" dirty="0">
                <a:latin typeface="Courier New" charset="0"/>
                <a:ea typeface="Courier New" charset="0"/>
                <a:cs typeface="Courier New" charset="0"/>
              </a:rPr>
              <a:t>().push(</a:t>
            </a:r>
            <a:r>
              <a:rPr lang="en-US" sz="1200" dirty="0" err="1">
                <a:latin typeface="Courier New" charset="0"/>
                <a:ea typeface="Courier New" charset="0"/>
                <a:cs typeface="Courier New" charset="0"/>
              </a:rPr>
              <a:t>curThreadName</a:t>
            </a:r>
            <a:r>
              <a:rPr lang="en-US" sz="1200" dirty="0">
                <a:latin typeface="Courier New" charset="0"/>
                <a:ea typeface="Courier New" charset="0"/>
                <a:cs typeface="Courier New" charset="0"/>
              </a:rPr>
              <a:t>);</a:t>
            </a:r>
          </a:p>
          <a:p>
            <a:pPr marL="0" indent="0">
              <a:buNone/>
            </a:pPr>
            <a:r>
              <a:rPr lang="en-US" sz="1200" dirty="0">
                <a:latin typeface="Courier New" charset="0"/>
                <a:ea typeface="Courier New" charset="0"/>
                <a:cs typeface="Courier New" charset="0"/>
              </a:rPr>
              <a:t>		</a:t>
            </a:r>
          </a:p>
          <a:p>
            <a:pPr marL="0" indent="0">
              <a:buNone/>
            </a:pPr>
            <a:r>
              <a:rPr lang="en-US" sz="1200" dirty="0">
                <a:latin typeface="Courier New" charset="0"/>
                <a:ea typeface="Courier New" charset="0"/>
                <a:cs typeface="Courier New" charset="0"/>
              </a:rPr>
              <a:t>	</a:t>
            </a:r>
            <a:r>
              <a:rPr lang="en-US" sz="1200" dirty="0" err="1">
                <a:latin typeface="Courier New" charset="0"/>
                <a:ea typeface="Courier New" charset="0"/>
                <a:cs typeface="Courier New" charset="0"/>
              </a:rPr>
              <a:t>Thread.currentThread</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setName</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newThreadName</a:t>
            </a:r>
            <a:r>
              <a:rPr lang="en-US" sz="1200" dirty="0">
                <a:latin typeface="Courier New" charset="0"/>
                <a:ea typeface="Courier New" charset="0"/>
                <a:cs typeface="Courier New" charset="0"/>
              </a:rPr>
              <a:t>);</a:t>
            </a:r>
          </a:p>
          <a:p>
            <a:pPr marL="0" indent="0">
              <a:buNone/>
            </a:pPr>
            <a:r>
              <a:rPr lang="en-US" sz="1200" dirty="0">
                <a:latin typeface="Courier New" charset="0"/>
                <a:ea typeface="Courier New" charset="0"/>
                <a:cs typeface="Courier New" charset="0"/>
              </a:rPr>
              <a:t>		</a:t>
            </a:r>
          </a:p>
          <a:p>
            <a:pPr marL="0" indent="0">
              <a:buNone/>
            </a:pPr>
            <a:r>
              <a:rPr lang="en-US" sz="1200" dirty="0">
                <a:latin typeface="Courier New" charset="0"/>
                <a:ea typeface="Courier New" charset="0"/>
                <a:cs typeface="Courier New" charset="0"/>
              </a:rPr>
              <a:t>	</a:t>
            </a:r>
            <a:r>
              <a:rPr lang="en-US" sz="1200" dirty="0">
                <a:solidFill>
                  <a:schemeClr val="accent4">
                    <a:lumMod val="75000"/>
                  </a:schemeClr>
                </a:solidFill>
                <a:latin typeface="Courier New" charset="0"/>
                <a:ea typeface="Courier New" charset="0"/>
                <a:cs typeface="Courier New" charset="0"/>
              </a:rPr>
              <a:t>return true</a:t>
            </a:r>
            <a:r>
              <a:rPr lang="en-US" sz="1200" dirty="0">
                <a:latin typeface="Courier New" charset="0"/>
                <a:ea typeface="Courier New" charset="0"/>
                <a:cs typeface="Courier New" charset="0"/>
              </a:rPr>
              <a:t>;</a:t>
            </a:r>
          </a:p>
          <a:p>
            <a:pPr marL="0" indent="0">
              <a:buNone/>
            </a:pPr>
            <a:r>
              <a:rPr lang="en-US" sz="1200" dirty="0" smtClean="0">
                <a:latin typeface="Courier New" charset="0"/>
                <a:ea typeface="Courier New" charset="0"/>
                <a:cs typeface="Courier New" charset="0"/>
              </a:rPr>
              <a:t>}</a:t>
            </a:r>
            <a:endParaRPr lang="en-US" sz="1200" dirty="0">
              <a:latin typeface="Courier New" charset="0"/>
              <a:ea typeface="Courier New" charset="0"/>
              <a:cs typeface="Courier New" charset="0"/>
            </a:endParaRPr>
          </a:p>
          <a:p>
            <a:pPr marL="0" indent="0">
              <a:buFont typeface="Arial"/>
              <a:buNone/>
            </a:pPr>
            <a:endParaRPr lang="en-US" sz="1200" dirty="0" smtClean="0">
              <a:latin typeface="Courier New" charset="0"/>
              <a:ea typeface="Courier New" charset="0"/>
              <a:cs typeface="Courier New" charset="0"/>
            </a:endParaRPr>
          </a:p>
          <a:p>
            <a:pPr marL="0" indent="0">
              <a:buFont typeface="Arial"/>
              <a:buNone/>
            </a:pPr>
            <a:endParaRPr lang="en-US" sz="1200" dirty="0" smtClean="0">
              <a:latin typeface="Courier New" charset="0"/>
              <a:ea typeface="Courier New" charset="0"/>
              <a:cs typeface="Courier New" charset="0"/>
            </a:endParaRPr>
          </a:p>
          <a:p>
            <a:pPr marL="0" indent="0">
              <a:buFont typeface="Arial"/>
              <a:buNone/>
            </a:pPr>
            <a:endParaRPr lang="en-US" sz="1200" dirty="0">
              <a:latin typeface="Courier New" charset="0"/>
              <a:ea typeface="Courier New" charset="0"/>
              <a:cs typeface="Courier New" charset="0"/>
            </a:endParaRPr>
          </a:p>
        </p:txBody>
      </p:sp>
      <p:sp>
        <p:nvSpPr>
          <p:cNvPr id="7" name="Rectangle 6"/>
          <p:cNvSpPr/>
          <p:nvPr/>
        </p:nvSpPr>
        <p:spPr>
          <a:xfrm>
            <a:off x="7547882" y="3963820"/>
            <a:ext cx="1160895" cy="246221"/>
          </a:xfrm>
          <a:prstGeom prst="rect">
            <a:avLst/>
          </a:prstGeom>
        </p:spPr>
        <p:txBody>
          <a:bodyPr wrap="none">
            <a:spAutoFit/>
          </a:bodyPr>
          <a:lstStyle/>
          <a:p>
            <a:pPr>
              <a:buNone/>
            </a:pPr>
            <a:r>
              <a:rPr lang="en-US" sz="1000" dirty="0">
                <a:solidFill>
                  <a:srgbClr val="1240C7"/>
                </a:solidFill>
              </a:rPr>
              <a:t>https://</a:t>
            </a:r>
            <a:r>
              <a:rPr lang="en-US" sz="1000" dirty="0" err="1">
                <a:solidFill>
                  <a:srgbClr val="1240C7"/>
                </a:solidFill>
              </a:rPr>
              <a:t>git.io</a:t>
            </a:r>
            <a:r>
              <a:rPr lang="en-US" sz="1000" dirty="0">
                <a:solidFill>
                  <a:srgbClr val="1240C7"/>
                </a:solidFill>
              </a:rPr>
              <a:t>/fjg4Y</a:t>
            </a:r>
            <a:endParaRPr lang="en-US" sz="1000" dirty="0">
              <a:solidFill>
                <a:srgbClr val="1240C7"/>
              </a:solidFill>
            </a:endParaRPr>
          </a:p>
        </p:txBody>
      </p:sp>
    </p:spTree>
    <p:extLst>
      <p:ext uri="{BB962C8B-B14F-4D97-AF65-F5344CB8AC3E}">
        <p14:creationId xmlns:p14="http://schemas.microsoft.com/office/powerpoint/2010/main" val="192267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from 2014-12-04 21_46_41_new.jpg"/>
          <p:cNvPicPr>
            <a:picLocks noChangeAspect="1"/>
          </p:cNvPicPr>
          <p:nvPr/>
        </p:nvPicPr>
        <p:blipFill rotWithShape="1">
          <a:blip r:embed="rId2">
            <a:extLst>
              <a:ext uri="{28A0092B-C50C-407E-A947-70E740481C1C}">
                <a14:useLocalDpi xmlns:a14="http://schemas.microsoft.com/office/drawing/2010/main" val="0"/>
              </a:ext>
            </a:extLst>
          </a:blip>
          <a:srcRect t="41252" r="37151"/>
          <a:stretch/>
        </p:blipFill>
        <p:spPr>
          <a:xfrm>
            <a:off x="1226125" y="378690"/>
            <a:ext cx="6587839" cy="3592946"/>
          </a:xfrm>
          <a:prstGeom prst="rect">
            <a:avLst/>
          </a:prstGeom>
        </p:spPr>
      </p:pic>
    </p:spTree>
    <p:extLst>
      <p:ext uri="{BB962C8B-B14F-4D97-AF65-F5344CB8AC3E}">
        <p14:creationId xmlns:p14="http://schemas.microsoft.com/office/powerpoint/2010/main" val="112684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336" y="433496"/>
            <a:ext cx="5295900" cy="2946400"/>
          </a:xfrm>
          <a:prstGeom prst="rect">
            <a:avLst/>
          </a:prstGeom>
        </p:spPr>
      </p:pic>
      <p:sp>
        <p:nvSpPr>
          <p:cNvPr id="3" name="Rectangle 2"/>
          <p:cNvSpPr/>
          <p:nvPr/>
        </p:nvSpPr>
        <p:spPr>
          <a:xfrm>
            <a:off x="3650469" y="3517548"/>
            <a:ext cx="1645634" cy="253916"/>
          </a:xfrm>
          <a:prstGeom prst="rect">
            <a:avLst/>
          </a:prstGeom>
        </p:spPr>
        <p:txBody>
          <a:bodyPr wrap="square">
            <a:spAutoFit/>
          </a:bodyPr>
          <a:lstStyle/>
          <a:p>
            <a:r>
              <a:rPr lang="en-US" sz="1000" dirty="0">
                <a:hlinkClick r:id="rId3"/>
              </a:rPr>
              <a:t>https</a:t>
            </a:r>
            <a:r>
              <a:rPr lang="en-US" sz="1000" dirty="0" smtClean="0">
                <a:hlinkClick r:id="rId3"/>
              </a:rPr>
              <a:t>://</a:t>
            </a:r>
            <a:r>
              <a:rPr lang="en-US" sz="1000" dirty="0" err="1" smtClean="0">
                <a:hlinkClick r:id="rId3"/>
              </a:rPr>
              <a:t>demo.overops.com</a:t>
            </a:r>
            <a:endParaRPr lang="en-US" sz="1000" dirty="0"/>
          </a:p>
        </p:txBody>
      </p:sp>
    </p:spTree>
    <p:extLst>
      <p:ext uri="{BB962C8B-B14F-4D97-AF65-F5344CB8AC3E}">
        <p14:creationId xmlns:p14="http://schemas.microsoft.com/office/powerpoint/2010/main" val="113022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Execute </a:t>
            </a:r>
            <a:r>
              <a:rPr lang="en-US" dirty="0" err="1" smtClean="0"/>
              <a:t>jstack</a:t>
            </a:r>
            <a:endParaRPr lang="en-US" dirty="0"/>
          </a:p>
        </p:txBody>
      </p:sp>
      <p:sp>
        <p:nvSpPr>
          <p:cNvPr id="3" name="Content Placeholder 2"/>
          <p:cNvSpPr>
            <a:spLocks noGrp="1"/>
          </p:cNvSpPr>
          <p:nvPr>
            <p:ph idx="12"/>
          </p:nvPr>
        </p:nvSpPr>
        <p:spPr>
          <a:xfrm>
            <a:off x="510779" y="1112984"/>
            <a:ext cx="8197998" cy="3069454"/>
          </a:xfrm>
        </p:spPr>
        <p:txBody>
          <a:bodyPr/>
          <a:lstStyle/>
          <a:p>
            <a:endParaRPr lang="en-US" sz="1800" dirty="0"/>
          </a:p>
        </p:txBody>
      </p:sp>
      <p:sp>
        <p:nvSpPr>
          <p:cNvPr id="4" name="Rectangle 3"/>
          <p:cNvSpPr/>
          <p:nvPr/>
        </p:nvSpPr>
        <p:spPr>
          <a:xfrm>
            <a:off x="427655" y="3744829"/>
            <a:ext cx="1503938" cy="246221"/>
          </a:xfrm>
          <a:prstGeom prst="rect">
            <a:avLst/>
          </a:prstGeom>
        </p:spPr>
        <p:txBody>
          <a:bodyPr wrap="none">
            <a:spAutoFit/>
          </a:bodyPr>
          <a:lstStyle/>
          <a:p>
            <a:pPr>
              <a:buNone/>
            </a:pPr>
            <a:r>
              <a:rPr lang="en-US" sz="1000" dirty="0">
                <a:hlinkClick r:id="rId3"/>
              </a:rPr>
              <a:t>github.com/takipi/jstack</a:t>
            </a:r>
            <a:endParaRPr lang="en-US" sz="1000" dirty="0"/>
          </a:p>
        </p:txBody>
      </p:sp>
      <p:pic>
        <p:nvPicPr>
          <p:cNvPr id="5" name="Picture 4" descr="Screen Shot 2014-11-04 at 4.53.42 PM.png"/>
          <p:cNvPicPr>
            <a:picLocks noChangeAspect="1"/>
          </p:cNvPicPr>
          <p:nvPr/>
        </p:nvPicPr>
        <p:blipFill rotWithShape="1">
          <a:blip r:embed="rId4">
            <a:extLst>
              <a:ext uri="{28A0092B-C50C-407E-A947-70E740481C1C}">
                <a14:useLocalDpi xmlns:a14="http://schemas.microsoft.com/office/drawing/2010/main" val="0"/>
              </a:ext>
            </a:extLst>
          </a:blip>
          <a:srcRect t="48291"/>
          <a:stretch/>
        </p:blipFill>
        <p:spPr>
          <a:xfrm>
            <a:off x="427655" y="1061258"/>
            <a:ext cx="5543550" cy="2492183"/>
          </a:xfrm>
          <a:prstGeom prst="rect">
            <a:avLst/>
          </a:prstGeom>
        </p:spPr>
      </p:pic>
      <p:sp>
        <p:nvSpPr>
          <p:cNvPr id="7" name="Oval 6"/>
          <p:cNvSpPr/>
          <p:nvPr/>
        </p:nvSpPr>
        <p:spPr>
          <a:xfrm>
            <a:off x="3918858" y="1856792"/>
            <a:ext cx="849086" cy="7184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40807" y="1665404"/>
            <a:ext cx="2799184" cy="307777"/>
          </a:xfrm>
          <a:prstGeom prst="rect">
            <a:avLst/>
          </a:prstGeom>
          <a:noFill/>
        </p:spPr>
        <p:txBody>
          <a:bodyPr wrap="square" rtlCol="0">
            <a:spAutoFit/>
          </a:bodyPr>
          <a:lstStyle/>
          <a:p>
            <a:r>
              <a:rPr lang="en-US" sz="1400" dirty="0" smtClean="0"/>
              <a:t>-l </a:t>
            </a:r>
            <a:r>
              <a:rPr lang="en-US" sz="1400" dirty="0"/>
              <a:t>for long listing. </a:t>
            </a:r>
            <a:r>
              <a:rPr lang="en-US" sz="900" dirty="0">
                <a:hlinkClick r:id="rId5"/>
              </a:rPr>
              <a:t>https://</a:t>
            </a:r>
            <a:r>
              <a:rPr lang="en-US" sz="900" dirty="0" err="1">
                <a:hlinkClick r:id="rId5"/>
              </a:rPr>
              <a:t>bit.ly</a:t>
            </a:r>
            <a:r>
              <a:rPr lang="en-US" sz="900" dirty="0">
                <a:hlinkClick r:id="rId5"/>
              </a:rPr>
              <a:t>/2ZocuEz</a:t>
            </a:r>
            <a:r>
              <a:rPr lang="en-US" sz="1400" dirty="0"/>
              <a:t> </a:t>
            </a:r>
          </a:p>
        </p:txBody>
      </p:sp>
    </p:spTree>
    <p:extLst>
      <p:ext uri="{BB962C8B-B14F-4D97-AF65-F5344CB8AC3E}">
        <p14:creationId xmlns:p14="http://schemas.microsoft.com/office/powerpoint/2010/main" val="1067107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Execute </a:t>
            </a:r>
            <a:r>
              <a:rPr lang="en-US" dirty="0" err="1" smtClean="0"/>
              <a:t>jstack</a:t>
            </a:r>
            <a:endParaRPr lang="en-US" dirty="0"/>
          </a:p>
        </p:txBody>
      </p:sp>
      <p:sp>
        <p:nvSpPr>
          <p:cNvPr id="3" name="Content Placeholder 2"/>
          <p:cNvSpPr>
            <a:spLocks noGrp="1"/>
          </p:cNvSpPr>
          <p:nvPr>
            <p:ph idx="12"/>
          </p:nvPr>
        </p:nvSpPr>
        <p:spPr>
          <a:xfrm>
            <a:off x="510779" y="1112984"/>
            <a:ext cx="8197998" cy="3069454"/>
          </a:xfrm>
        </p:spPr>
        <p:txBody>
          <a:bodyPr/>
          <a:lstStyle/>
          <a:p>
            <a:endParaRPr lang="en-US" sz="1800" dirty="0"/>
          </a:p>
        </p:txBody>
      </p:sp>
      <p:pic>
        <p:nvPicPr>
          <p:cNvPr id="7" name="Picture 6" descr="Screen Shot 2014-11-04 at 4.55.48 PM.png"/>
          <p:cNvPicPr>
            <a:picLocks noChangeAspect="1"/>
          </p:cNvPicPr>
          <p:nvPr/>
        </p:nvPicPr>
        <p:blipFill rotWithShape="1">
          <a:blip r:embed="rId3">
            <a:extLst>
              <a:ext uri="{28A0092B-C50C-407E-A947-70E740481C1C}">
                <a14:useLocalDpi xmlns:a14="http://schemas.microsoft.com/office/drawing/2010/main" val="0"/>
              </a:ext>
            </a:extLst>
          </a:blip>
          <a:srcRect b="22887"/>
          <a:stretch/>
        </p:blipFill>
        <p:spPr>
          <a:xfrm>
            <a:off x="1931593" y="1112984"/>
            <a:ext cx="4690880" cy="3057511"/>
          </a:xfrm>
          <a:prstGeom prst="rect">
            <a:avLst/>
          </a:prstGeom>
        </p:spPr>
      </p:pic>
    </p:spTree>
    <p:extLst>
      <p:ext uri="{BB962C8B-B14F-4D97-AF65-F5344CB8AC3E}">
        <p14:creationId xmlns:p14="http://schemas.microsoft.com/office/powerpoint/2010/main" val="209198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Agents</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An advanced technique for instrumenting code dynamically.</a:t>
            </a:r>
          </a:p>
          <a:p>
            <a:endParaRPr lang="en-US" sz="1400" dirty="0"/>
          </a:p>
          <a:p>
            <a:r>
              <a:rPr lang="en-US" sz="1400" dirty="0"/>
              <a:t>The foundation for most profiling / debugging tools.</a:t>
            </a:r>
          </a:p>
          <a:p>
            <a:endParaRPr lang="en-US" sz="1400" dirty="0"/>
          </a:p>
          <a:p>
            <a:r>
              <a:rPr lang="en-US" sz="1400" dirty="0"/>
              <a:t>Two types of agents</a:t>
            </a:r>
            <a:r>
              <a:rPr lang="en-US" sz="1400" dirty="0" smtClean="0"/>
              <a:t>: </a:t>
            </a:r>
            <a:r>
              <a:rPr lang="en-US" sz="1400" u="sng" dirty="0" smtClean="0">
                <a:hlinkClick r:id="rId3"/>
              </a:rPr>
              <a:t>Java-based </a:t>
            </a:r>
            <a:r>
              <a:rPr lang="en-US" sz="1400" u="sng" dirty="0">
                <a:hlinkClick r:id="rId3"/>
              </a:rPr>
              <a:t>and </a:t>
            </a:r>
            <a:r>
              <a:rPr lang="en-US" sz="1400" u="sng" dirty="0" smtClean="0">
                <a:hlinkClick r:id="rId3"/>
              </a:rPr>
              <a:t>Native</a:t>
            </a:r>
            <a:r>
              <a:rPr lang="en-US" sz="1400" u="sng" dirty="0">
                <a:hlinkClick r:id="rId3"/>
              </a:rPr>
              <a:t> </a:t>
            </a:r>
            <a:r>
              <a:rPr lang="en-US" sz="1400" u="sng" dirty="0" smtClean="0">
                <a:hlinkClick r:id="rId3"/>
              </a:rPr>
              <a:t>(C/C++).</a:t>
            </a:r>
            <a:endParaRPr lang="en-US" sz="1400" u="sng" dirty="0" smtClean="0"/>
          </a:p>
          <a:p>
            <a:r>
              <a:rPr lang="en-US" sz="1400" u="sng" dirty="0" smtClean="0"/>
              <a:t> </a:t>
            </a:r>
            <a:endParaRPr lang="en-US" sz="1400" dirty="0"/>
          </a:p>
          <a:p>
            <a:r>
              <a:rPr lang="en-US" sz="1400" b="1" dirty="0"/>
              <a:t>Pros</a:t>
            </a:r>
            <a:r>
              <a:rPr lang="en-US" sz="1400" dirty="0"/>
              <a:t>: extremely powerful technique to collect state from a live app. </a:t>
            </a:r>
          </a:p>
          <a:p>
            <a:endParaRPr lang="en-US" sz="1400" dirty="0"/>
          </a:p>
          <a:p>
            <a:r>
              <a:rPr lang="en-US" sz="1400" b="1" dirty="0"/>
              <a:t>Cons</a:t>
            </a:r>
            <a:r>
              <a:rPr lang="en-US" sz="1400" dirty="0"/>
              <a:t>: requires knowledge of creating </a:t>
            </a:r>
            <a:r>
              <a:rPr lang="en-US" sz="1400" i="1" dirty="0"/>
              <a:t>verifiable</a:t>
            </a:r>
            <a:r>
              <a:rPr lang="en-US" sz="1400" dirty="0"/>
              <a:t> bytecode</a:t>
            </a:r>
            <a:r>
              <a:rPr lang="en-US" sz="1400" dirty="0" smtClean="0"/>
              <a:t>.</a:t>
            </a:r>
            <a:endParaRPr lang="en-US" sz="1400" dirty="0"/>
          </a:p>
        </p:txBody>
      </p:sp>
      <p:pic>
        <p:nvPicPr>
          <p:cNvPr id="6" name="Picture 5" descr="imageedit_1_529225372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472" y="2459182"/>
            <a:ext cx="3977640" cy="2057400"/>
          </a:xfrm>
          <a:prstGeom prst="rect">
            <a:avLst/>
          </a:prstGeom>
        </p:spPr>
      </p:pic>
    </p:spTree>
    <p:extLst>
      <p:ext uri="{BB962C8B-B14F-4D97-AF65-F5344CB8AC3E}">
        <p14:creationId xmlns:p14="http://schemas.microsoft.com/office/powerpoint/2010/main" val="103758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BTrace</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An advanced </a:t>
            </a:r>
            <a:r>
              <a:rPr lang="en-US" sz="1400" dirty="0">
                <a:hlinkClick r:id="rId3"/>
              </a:rPr>
              <a:t>open-source</a:t>
            </a:r>
            <a:r>
              <a:rPr lang="en-US" sz="1400" dirty="0"/>
              <a:t> tool for extracting state from a live JVM.</a:t>
            </a:r>
          </a:p>
          <a:p>
            <a:endParaRPr lang="en-US" sz="1400" dirty="0"/>
          </a:p>
          <a:p>
            <a:r>
              <a:rPr lang="en-US" sz="1400" dirty="0"/>
              <a:t>Uses a </a:t>
            </a:r>
            <a:r>
              <a:rPr lang="en-US" sz="1400" i="1" dirty="0"/>
              <a:t>Java agent </a:t>
            </a:r>
            <a:r>
              <a:rPr lang="en-US" sz="1400" dirty="0"/>
              <a:t>and a meta-scripting language to capture state.</a:t>
            </a:r>
          </a:p>
          <a:p>
            <a:endParaRPr lang="en-US" sz="1400" dirty="0"/>
          </a:p>
          <a:p>
            <a:r>
              <a:rPr lang="en-US" sz="1400" b="1" dirty="0"/>
              <a:t>Pros</a:t>
            </a:r>
            <a:r>
              <a:rPr lang="en-US" sz="1400" dirty="0"/>
              <a:t>: Lets you probe variable state without modifying / restarting the JVM.</a:t>
            </a:r>
          </a:p>
          <a:p>
            <a:endParaRPr lang="en-US" sz="1400" dirty="0"/>
          </a:p>
          <a:p>
            <a:r>
              <a:rPr lang="en-US" sz="1400" b="1" dirty="0"/>
              <a:t>Cons</a:t>
            </a:r>
            <a:r>
              <a:rPr lang="en-US" sz="1400" dirty="0"/>
              <a:t>: read-only querying using a custom syntax and libraries.</a:t>
            </a:r>
          </a:p>
          <a:p>
            <a:endParaRPr lang="en-US" sz="1400" dirty="0"/>
          </a:p>
        </p:txBody>
      </p:sp>
    </p:spTree>
    <p:extLst>
      <p:ext uri="{BB962C8B-B14F-4D97-AF65-F5344CB8AC3E}">
        <p14:creationId xmlns:p14="http://schemas.microsoft.com/office/powerpoint/2010/main" val="667134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p:txBody>
          <a:bodyPr/>
          <a:lstStyle/>
          <a:p>
            <a:endParaRPr lang="en-US"/>
          </a:p>
        </p:txBody>
      </p:sp>
      <p:pic>
        <p:nvPicPr>
          <p:cNvPr id="5" name="Picture 4" descr="Screen Shot 2014-11-04 at 5.08.56 PM.png"/>
          <p:cNvPicPr>
            <a:picLocks noChangeAspect="1"/>
          </p:cNvPicPr>
          <p:nvPr/>
        </p:nvPicPr>
        <p:blipFill rotWithShape="1">
          <a:blip r:embed="rId3">
            <a:extLst>
              <a:ext uri="{28A0092B-C50C-407E-A947-70E740481C1C}">
                <a14:useLocalDpi xmlns:a14="http://schemas.microsoft.com/office/drawing/2010/main" val="0"/>
              </a:ext>
            </a:extLst>
          </a:blip>
          <a:srcRect b="8088"/>
          <a:stretch/>
        </p:blipFill>
        <p:spPr>
          <a:xfrm>
            <a:off x="510779" y="572090"/>
            <a:ext cx="7986674" cy="3661147"/>
          </a:xfrm>
          <a:prstGeom prst="rect">
            <a:avLst/>
          </a:prstGeom>
        </p:spPr>
      </p:pic>
      <p:sp>
        <p:nvSpPr>
          <p:cNvPr id="6" name="Title 1"/>
          <p:cNvSpPr>
            <a:spLocks noGrp="1"/>
          </p:cNvSpPr>
          <p:nvPr>
            <p:ph type="ctrTitle"/>
          </p:nvPr>
        </p:nvSpPr>
        <p:spPr>
          <a:xfrm>
            <a:off x="479006" y="55417"/>
            <a:ext cx="8197998" cy="629447"/>
          </a:xfrm>
        </p:spPr>
        <p:txBody>
          <a:bodyPr/>
          <a:lstStyle/>
          <a:p>
            <a:r>
              <a:rPr lang="en-US" sz="2400" dirty="0" smtClean="0"/>
              <a:t>Trace </a:t>
            </a:r>
            <a:r>
              <a:rPr lang="en-US" sz="2400" i="1" dirty="0" smtClean="0"/>
              <a:t>#</a:t>
            </a:r>
            <a:r>
              <a:rPr lang="en-US" sz="2400" dirty="0" smtClean="0"/>
              <a:t> of </a:t>
            </a:r>
            <a:r>
              <a:rPr lang="en-US" sz="2400" i="1" dirty="0" smtClean="0"/>
              <a:t>char[]</a:t>
            </a:r>
            <a:r>
              <a:rPr lang="en-US" sz="2400" dirty="0" smtClean="0"/>
              <a:t> Created</a:t>
            </a:r>
            <a:endParaRPr lang="en-US" sz="2400" dirty="0"/>
          </a:p>
        </p:txBody>
      </p:sp>
    </p:spTree>
    <p:extLst>
      <p:ext uri="{BB962C8B-B14F-4D97-AF65-F5344CB8AC3E}">
        <p14:creationId xmlns:p14="http://schemas.microsoft.com/office/powerpoint/2010/main" val="150253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Me</a:t>
            </a:r>
            <a:endParaRPr lang="en-US" dirty="0"/>
          </a:p>
        </p:txBody>
      </p:sp>
      <p:sp>
        <p:nvSpPr>
          <p:cNvPr id="3" name="Content Placeholder 2"/>
          <p:cNvSpPr>
            <a:spLocks noGrp="1"/>
          </p:cNvSpPr>
          <p:nvPr>
            <p:ph idx="12"/>
          </p:nvPr>
        </p:nvSpPr>
        <p:spPr/>
        <p:txBody>
          <a:bodyPr/>
          <a:lstStyle/>
          <a:p>
            <a:pPr>
              <a:lnSpc>
                <a:spcPct val="150000"/>
              </a:lnSpc>
            </a:pPr>
            <a:r>
              <a:rPr lang="en-US" sz="1600" b="1" dirty="0"/>
              <a:t>OverOps</a:t>
            </a:r>
            <a:r>
              <a:rPr lang="en-US" sz="1600" dirty="0"/>
              <a:t>: VP </a:t>
            </a:r>
            <a:r>
              <a:rPr lang="en-US" sz="1600" dirty="0" smtClean="0"/>
              <a:t>Product &amp; Co-founder</a:t>
            </a:r>
            <a:endParaRPr lang="en-US" sz="1600" dirty="0"/>
          </a:p>
          <a:p>
            <a:pPr>
              <a:lnSpc>
                <a:spcPct val="150000"/>
              </a:lnSpc>
            </a:pPr>
            <a:r>
              <a:rPr lang="en-US" sz="1600" b="1" dirty="0" smtClean="0"/>
              <a:t>Autodesk: </a:t>
            </a:r>
            <a:r>
              <a:rPr lang="en-US" sz="1600" dirty="0" smtClean="0"/>
              <a:t>Backend team lead</a:t>
            </a:r>
            <a:endParaRPr lang="en-US" sz="1600" dirty="0"/>
          </a:p>
          <a:p>
            <a:pPr>
              <a:lnSpc>
                <a:spcPct val="150000"/>
              </a:lnSpc>
            </a:pPr>
            <a:r>
              <a:rPr lang="en-US" sz="1600" b="1" dirty="0" smtClean="0"/>
              <a:t>Amdocs</a:t>
            </a:r>
            <a:r>
              <a:rPr lang="en-US" sz="1600" dirty="0"/>
              <a:t>: </a:t>
            </a:r>
            <a:r>
              <a:rPr lang="en-US" sz="1600" dirty="0" smtClean="0"/>
              <a:t>Software engineer</a:t>
            </a:r>
            <a:endParaRPr lang="en-US" sz="1600" b="1" dirty="0"/>
          </a:p>
          <a:p>
            <a:pPr>
              <a:lnSpc>
                <a:spcPct val="150000"/>
              </a:lnSpc>
            </a:pPr>
            <a:r>
              <a:rPr lang="en-US" sz="1600" b="1" dirty="0" smtClean="0"/>
              <a:t>IDF</a:t>
            </a:r>
            <a:r>
              <a:rPr lang="en-US" sz="1600" b="1" dirty="0"/>
              <a:t>: </a:t>
            </a:r>
            <a:r>
              <a:rPr lang="en-US" sz="1600" dirty="0"/>
              <a:t>Software engineer	</a:t>
            </a:r>
          </a:p>
          <a:p>
            <a:pPr>
              <a:lnSpc>
                <a:spcPct val="150000"/>
              </a:lnSpc>
            </a:pPr>
            <a:r>
              <a:rPr lang="en-US" sz="1600" dirty="0"/>
              <a:t>	</a:t>
            </a:r>
          </a:p>
          <a:p>
            <a:pPr>
              <a:lnSpc>
                <a:spcPct val="150000"/>
              </a:lnSpc>
            </a:pPr>
            <a:r>
              <a:rPr lang="en-US" sz="1600" dirty="0" smtClean="0"/>
              <a:t>Coding </a:t>
            </a:r>
            <a:r>
              <a:rPr lang="en-US" sz="1600" dirty="0"/>
              <a:t>for fun since </a:t>
            </a:r>
            <a:r>
              <a:rPr lang="en-US" sz="1600" dirty="0" smtClean="0"/>
              <a:t>1998 and </a:t>
            </a:r>
            <a:r>
              <a:rPr lang="en-US" sz="1600" dirty="0"/>
              <a:t>for $$ since 2003</a:t>
            </a:r>
          </a:p>
          <a:p>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534" y="1122219"/>
            <a:ext cx="2110677" cy="2502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834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79006" y="55417"/>
            <a:ext cx="8197998" cy="629447"/>
          </a:xfrm>
        </p:spPr>
        <p:txBody>
          <a:bodyPr/>
          <a:lstStyle/>
          <a:p>
            <a:r>
              <a:rPr lang="en-US" sz="2400" dirty="0" smtClean="0"/>
              <a:t>Trace Class Loading</a:t>
            </a:r>
            <a:endParaRPr lang="en-US" sz="2400" dirty="0"/>
          </a:p>
        </p:txBody>
      </p:sp>
      <p:pic>
        <p:nvPicPr>
          <p:cNvPr id="7" name="Picture 6" descr="Screen Shot 2014-11-04 at 5.07.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828" y="1122219"/>
            <a:ext cx="5803900" cy="2336800"/>
          </a:xfrm>
          <a:prstGeom prst="rect">
            <a:avLst/>
          </a:prstGeom>
        </p:spPr>
      </p:pic>
    </p:spTree>
    <p:extLst>
      <p:ext uri="{BB962C8B-B14F-4D97-AF65-F5344CB8AC3E}">
        <p14:creationId xmlns:p14="http://schemas.microsoft.com/office/powerpoint/2010/main" val="690533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Do-It-Yourself Agent</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smtClean="0"/>
              <a:t>Endless libraries help produce quality bytecode: </a:t>
            </a:r>
            <a:r>
              <a:rPr lang="en-US" sz="1400" dirty="0" smtClean="0">
                <a:hlinkClick r:id="rId3"/>
              </a:rPr>
              <a:t>ASM</a:t>
            </a:r>
            <a:r>
              <a:rPr lang="en-US" sz="1400" dirty="0" smtClean="0"/>
              <a:t>, </a:t>
            </a:r>
            <a:r>
              <a:rPr lang="en-US" sz="1400" dirty="0" smtClean="0">
                <a:hlinkClick r:id="rId4"/>
              </a:rPr>
              <a:t>Javassist</a:t>
            </a:r>
            <a:r>
              <a:rPr lang="en-US" sz="1400" dirty="0" smtClean="0"/>
              <a:t>, </a:t>
            </a:r>
            <a:r>
              <a:rPr lang="en-US" sz="1400" dirty="0" smtClean="0">
                <a:hlinkClick r:id="rId5"/>
              </a:rPr>
              <a:t>ByteBuddy</a:t>
            </a:r>
            <a:endParaRPr lang="en-US" sz="1400" dirty="0" smtClean="0"/>
          </a:p>
          <a:p>
            <a:endParaRPr lang="en-US" sz="1400" dirty="0" smtClean="0"/>
          </a:p>
          <a:p>
            <a:r>
              <a:rPr lang="en-US" sz="1400" dirty="0" smtClean="0"/>
              <a:t>It all starts with a method</a:t>
            </a:r>
          </a:p>
          <a:p>
            <a:r>
              <a:rPr lang="en-US" sz="1400" dirty="0">
                <a:solidFill>
                  <a:schemeClr val="accent4">
                    <a:lumMod val="75000"/>
                  </a:schemeClr>
                </a:solidFill>
                <a:latin typeface="Courier New" charset="0"/>
                <a:ea typeface="Courier New" charset="0"/>
                <a:cs typeface="Courier New" charset="0"/>
              </a:rPr>
              <a:t>public static void </a:t>
            </a:r>
            <a:r>
              <a:rPr lang="en-US" sz="1400" dirty="0" err="1">
                <a:latin typeface="Courier New" charset="0"/>
                <a:ea typeface="Courier New" charset="0"/>
                <a:cs typeface="Courier New" charset="0"/>
              </a:rPr>
              <a:t>premain</a:t>
            </a:r>
            <a:r>
              <a:rPr lang="en-US" sz="1400" dirty="0">
                <a:latin typeface="Courier New" charset="0"/>
                <a:ea typeface="Courier New" charset="0"/>
                <a:cs typeface="Courier New" charset="0"/>
              </a:rPr>
              <a:t>(String </a:t>
            </a:r>
            <a:r>
              <a:rPr lang="en-US" sz="1400" dirty="0" err="1">
                <a:latin typeface="Courier New" charset="0"/>
                <a:ea typeface="Courier New" charset="0"/>
                <a:cs typeface="Courier New" charset="0"/>
              </a:rPr>
              <a:t>agentArgs</a:t>
            </a:r>
            <a:r>
              <a:rPr lang="en-US" sz="1400" dirty="0">
                <a:latin typeface="Courier New" charset="0"/>
                <a:ea typeface="Courier New" charset="0"/>
                <a:cs typeface="Courier New" charset="0"/>
              </a:rPr>
              <a:t>, Instrumentation </a:t>
            </a:r>
            <a:r>
              <a:rPr lang="en-US" sz="1400" dirty="0" err="1">
                <a:latin typeface="Courier New" charset="0"/>
                <a:ea typeface="Courier New" charset="0"/>
                <a:cs typeface="Courier New" charset="0"/>
              </a:rPr>
              <a:t>inst</a:t>
            </a:r>
            <a:r>
              <a:rPr lang="en-US" sz="1400" dirty="0">
                <a:latin typeface="Courier New" charset="0"/>
                <a:ea typeface="Courier New" charset="0"/>
                <a:cs typeface="Courier New" charset="0"/>
              </a:rPr>
              <a:t>);</a:t>
            </a:r>
            <a:br>
              <a:rPr lang="en-US" sz="1400" dirty="0">
                <a:latin typeface="Courier New" charset="0"/>
                <a:ea typeface="Courier New" charset="0"/>
                <a:cs typeface="Courier New" charset="0"/>
              </a:rPr>
            </a:br>
            <a:r>
              <a:rPr lang="en-US" sz="1400" dirty="0">
                <a:solidFill>
                  <a:schemeClr val="accent4">
                    <a:lumMod val="75000"/>
                  </a:schemeClr>
                </a:solidFill>
                <a:latin typeface="Courier New" charset="0"/>
                <a:ea typeface="Courier New" charset="0"/>
                <a:cs typeface="Courier New" charset="0"/>
              </a:rPr>
              <a:t>public </a:t>
            </a:r>
            <a:r>
              <a:rPr lang="en-US" sz="1400" dirty="0">
                <a:solidFill>
                  <a:schemeClr val="accent4">
                    <a:lumMod val="75000"/>
                  </a:schemeClr>
                </a:solidFill>
                <a:latin typeface="Courier New" charset="0"/>
                <a:ea typeface="Courier New" charset="0"/>
                <a:cs typeface="Courier New" charset="0"/>
              </a:rPr>
              <a:t>static void </a:t>
            </a:r>
            <a:r>
              <a:rPr lang="en-US" sz="1400" dirty="0" err="1">
                <a:latin typeface="Courier New" charset="0"/>
                <a:ea typeface="Courier New" charset="0"/>
                <a:cs typeface="Courier New" charset="0"/>
              </a:rPr>
              <a:t>agentmain</a:t>
            </a:r>
            <a:r>
              <a:rPr lang="en-US" sz="1400" dirty="0">
                <a:latin typeface="Courier New" charset="0"/>
                <a:ea typeface="Courier New" charset="0"/>
                <a:cs typeface="Courier New" charset="0"/>
              </a:rPr>
              <a:t>(String </a:t>
            </a:r>
            <a:r>
              <a:rPr lang="en-US" sz="1400" dirty="0" err="1">
                <a:latin typeface="Courier New" charset="0"/>
                <a:ea typeface="Courier New" charset="0"/>
                <a:cs typeface="Courier New" charset="0"/>
              </a:rPr>
              <a:t>agentArgs</a:t>
            </a:r>
            <a:r>
              <a:rPr lang="en-US" sz="1400" dirty="0">
                <a:latin typeface="Courier New" charset="0"/>
                <a:ea typeface="Courier New" charset="0"/>
                <a:cs typeface="Courier New" charset="0"/>
              </a:rPr>
              <a:t>, Instrumentation </a:t>
            </a:r>
            <a:r>
              <a:rPr lang="en-US" sz="1400" dirty="0" err="1">
                <a:latin typeface="Courier New" charset="0"/>
                <a:ea typeface="Courier New" charset="0"/>
                <a:cs typeface="Courier New" charset="0"/>
              </a:rPr>
              <a:t>inst</a:t>
            </a:r>
            <a:r>
              <a:rPr lang="en-US" sz="1400" dirty="0">
                <a:latin typeface="Courier New" charset="0"/>
                <a:ea typeface="Courier New" charset="0"/>
                <a:cs typeface="Courier New" charset="0"/>
              </a:rPr>
              <a:t>);</a:t>
            </a:r>
            <a:r>
              <a:rPr lang="en-US" sz="1400" dirty="0"/>
              <a:t/>
            </a:r>
            <a:br>
              <a:rPr lang="en-US" sz="1400" dirty="0"/>
            </a:br>
            <a:endParaRPr lang="en-US" sz="1400" dirty="0" smtClean="0"/>
          </a:p>
          <a:p>
            <a:r>
              <a:rPr lang="en-US" sz="1400" dirty="0" smtClean="0"/>
              <a:t>And a META-INF/MANIFEST.MF </a:t>
            </a:r>
            <a:r>
              <a:rPr lang="en-US" sz="1400" dirty="0" err="1" smtClean="0"/>
              <a:t>param</a:t>
            </a:r>
            <a:r>
              <a:rPr lang="en-US" sz="1400" dirty="0" smtClean="0"/>
              <a:t>:</a:t>
            </a:r>
          </a:p>
          <a:p>
            <a:r>
              <a:rPr lang="en-US" sz="1400" dirty="0" smtClean="0">
                <a:latin typeface="Courier New" charset="0"/>
                <a:ea typeface="Courier New" charset="0"/>
                <a:cs typeface="Courier New" charset="0"/>
              </a:rPr>
              <a:t> </a:t>
            </a:r>
            <a:r>
              <a:rPr lang="en-US" sz="1400" dirty="0" err="1" smtClean="0">
                <a:latin typeface="Courier New" charset="0"/>
                <a:ea typeface="Courier New" charset="0"/>
                <a:cs typeface="Courier New" charset="0"/>
              </a:rPr>
              <a:t>Premain</a:t>
            </a:r>
            <a:r>
              <a:rPr lang="en-US" sz="1400" dirty="0" smtClean="0">
                <a:latin typeface="Courier New" charset="0"/>
                <a:ea typeface="Courier New" charset="0"/>
                <a:cs typeface="Courier New" charset="0"/>
              </a:rPr>
              <a:t>-Class</a:t>
            </a:r>
            <a:r>
              <a:rPr lang="en-US" sz="1400" dirty="0">
                <a:latin typeface="Courier New" charset="0"/>
                <a:ea typeface="Courier New" charset="0"/>
                <a:cs typeface="Courier New" charset="0"/>
              </a:rPr>
              <a:t>: </a:t>
            </a:r>
            <a:r>
              <a:rPr lang="en-US" sz="1400" dirty="0" err="1" smtClean="0">
                <a:latin typeface="Courier New" charset="0"/>
                <a:ea typeface="Courier New" charset="0"/>
                <a:cs typeface="Courier New" charset="0"/>
              </a:rPr>
              <a:t>AgentPreMainClass</a:t>
            </a:r>
            <a:endParaRPr lang="en-US" sz="1400" dirty="0" smtClean="0">
              <a:latin typeface="Courier New" charset="0"/>
              <a:ea typeface="Courier New" charset="0"/>
              <a:cs typeface="Courier New" charset="0"/>
            </a:endParaRPr>
          </a:p>
          <a:p>
            <a:r>
              <a:rPr lang="en-US" sz="1400" dirty="0">
                <a:latin typeface="Courier New" charset="0"/>
                <a:ea typeface="Courier New" charset="0"/>
                <a:cs typeface="Courier New" charset="0"/>
              </a:rPr>
              <a:t> </a:t>
            </a:r>
            <a:r>
              <a:rPr lang="en-US" sz="1400" dirty="0">
                <a:latin typeface="Courier New" charset="0"/>
                <a:ea typeface="Courier New" charset="0"/>
                <a:cs typeface="Courier New" charset="0"/>
              </a:rPr>
              <a:t>Agent-Class: </a:t>
            </a:r>
            <a:r>
              <a:rPr lang="en-US" sz="1400" dirty="0" err="1">
                <a:latin typeface="Courier New" charset="0"/>
                <a:ea typeface="Courier New" charset="0"/>
                <a:cs typeface="Courier New" charset="0"/>
              </a:rPr>
              <a:t>AgentClass</a:t>
            </a:r>
            <a:r>
              <a:rPr lang="en-US" sz="1400" dirty="0">
                <a:latin typeface="Courier New" charset="0"/>
                <a:ea typeface="Courier New" charset="0"/>
                <a:cs typeface="Courier New" charset="0"/>
              </a:rPr>
              <a:t> </a:t>
            </a:r>
            <a:r>
              <a:rPr lang="en-US" sz="1400" dirty="0"/>
              <a:t/>
            </a:r>
            <a:br>
              <a:rPr lang="en-US" sz="1400" dirty="0"/>
            </a:br>
            <a:endParaRPr lang="en-US" sz="1400" dirty="0" smtClean="0"/>
          </a:p>
          <a:p>
            <a:r>
              <a:rPr lang="en-US" sz="1400" dirty="0" smtClean="0"/>
              <a:t>Let’s take a look at a memory leak prevention simple agent</a:t>
            </a:r>
          </a:p>
          <a:p>
            <a:endParaRPr lang="en-US" sz="1400" dirty="0"/>
          </a:p>
          <a:p>
            <a:endParaRPr lang="en-US" sz="1400" dirty="0"/>
          </a:p>
        </p:txBody>
      </p:sp>
    </p:spTree>
    <p:extLst>
      <p:ext uri="{BB962C8B-B14F-4D97-AF65-F5344CB8AC3E}">
        <p14:creationId xmlns:p14="http://schemas.microsoft.com/office/powerpoint/2010/main" val="1922674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Instrumentation API</a:t>
            </a:r>
          </a:p>
        </p:txBody>
      </p:sp>
      <p:sp>
        <p:nvSpPr>
          <p:cNvPr id="3" name="Content Placeholder 2"/>
          <p:cNvSpPr>
            <a:spLocks noGrp="1"/>
          </p:cNvSpPr>
          <p:nvPr>
            <p:ph idx="12"/>
          </p:nvPr>
        </p:nvSpPr>
        <p:spPr>
          <a:xfrm>
            <a:off x="510779" y="1112984"/>
            <a:ext cx="8197998" cy="3069454"/>
          </a:xfrm>
        </p:spPr>
        <p:txBody>
          <a:bodyPr/>
          <a:lstStyle/>
          <a:p>
            <a:r>
              <a:rPr lang="en-US" sz="1400" b="1" dirty="0">
                <a:latin typeface="Courier New" charset="0"/>
                <a:ea typeface="Courier New" charset="0"/>
                <a:cs typeface="Courier New" charset="0"/>
                <a:hlinkClick r:id="rId3"/>
              </a:rPr>
              <a:t>getAllLoadedClasses</a:t>
            </a:r>
            <a:r>
              <a:rPr lang="en-US" sz="1400" dirty="0">
                <a:latin typeface="Courier New" charset="0"/>
                <a:ea typeface="Courier New" charset="0"/>
                <a:cs typeface="Courier New" charset="0"/>
              </a:rPr>
              <a:t>()</a:t>
            </a:r>
            <a:br>
              <a:rPr lang="en-US" sz="1400" dirty="0">
                <a:latin typeface="Courier New" charset="0"/>
                <a:ea typeface="Courier New" charset="0"/>
                <a:cs typeface="Courier New" charset="0"/>
              </a:rPr>
            </a:br>
            <a:r>
              <a:rPr lang="en-US" sz="1400" b="1" dirty="0">
                <a:latin typeface="Courier New" charset="0"/>
                <a:ea typeface="Courier New" charset="0"/>
                <a:cs typeface="Courier New" charset="0"/>
                <a:hlinkClick r:id="rId4"/>
              </a:rPr>
              <a:t>redefineClasses</a:t>
            </a:r>
            <a:r>
              <a:rPr lang="en-US" sz="1400" dirty="0">
                <a:latin typeface="Courier New" charset="0"/>
                <a:ea typeface="Courier New" charset="0"/>
                <a:cs typeface="Courier New" charset="0"/>
              </a:rPr>
              <a:t>(</a:t>
            </a:r>
            <a:r>
              <a:rPr lang="en-US" sz="1400" b="1" dirty="0">
                <a:latin typeface="Courier New" charset="0"/>
                <a:ea typeface="Courier New" charset="0"/>
                <a:cs typeface="Courier New" charset="0"/>
                <a:hlinkClick r:id="rId5" tooltip="class in java.lang.instrument"/>
              </a:rPr>
              <a:t>ClassDefinition</a:t>
            </a:r>
            <a:r>
              <a:rPr lang="en-US" sz="1400" dirty="0">
                <a:latin typeface="Courier New" charset="0"/>
                <a:ea typeface="Courier New" charset="0"/>
                <a:cs typeface="Courier New" charset="0"/>
              </a:rPr>
              <a:t>... definitions)</a:t>
            </a:r>
            <a:br>
              <a:rPr lang="en-US" sz="1400" dirty="0">
                <a:latin typeface="Courier New" charset="0"/>
                <a:ea typeface="Courier New" charset="0"/>
                <a:cs typeface="Courier New" charset="0"/>
              </a:rPr>
            </a:br>
            <a:r>
              <a:rPr lang="en-US" sz="1400" b="1" dirty="0">
                <a:latin typeface="Courier New" charset="0"/>
                <a:ea typeface="Courier New" charset="0"/>
                <a:cs typeface="Courier New" charset="0"/>
                <a:hlinkClick r:id="rId6"/>
              </a:rPr>
              <a:t>retransformClasses</a:t>
            </a:r>
            <a:r>
              <a:rPr lang="en-US" sz="1400" dirty="0">
                <a:latin typeface="Courier New" charset="0"/>
                <a:ea typeface="Courier New" charset="0"/>
                <a:cs typeface="Courier New" charset="0"/>
              </a:rPr>
              <a:t>(</a:t>
            </a:r>
            <a:r>
              <a:rPr lang="en-US" sz="1400" b="1" dirty="0">
                <a:latin typeface="Courier New" charset="0"/>
                <a:ea typeface="Courier New" charset="0"/>
                <a:cs typeface="Courier New" charset="0"/>
                <a:hlinkClick r:id="rId7" tooltip="class in java.lang"/>
              </a:rPr>
              <a:t>Class</a:t>
            </a:r>
            <a:r>
              <a:rPr lang="en-US" sz="1400" dirty="0">
                <a:latin typeface="Courier New" charset="0"/>
                <a:ea typeface="Courier New" charset="0"/>
                <a:cs typeface="Courier New" charset="0"/>
              </a:rPr>
              <a:t>&lt;?&gt;... classes) </a:t>
            </a:r>
            <a:endParaRPr lang="en-US" sz="1400" dirty="0" smtClean="0">
              <a:latin typeface="Courier New" charset="0"/>
              <a:ea typeface="Courier New" charset="0"/>
              <a:cs typeface="Courier New" charset="0"/>
            </a:endParaRPr>
          </a:p>
          <a:p>
            <a:r>
              <a:rPr lang="en-US" sz="1400" b="1" dirty="0" smtClean="0">
                <a:latin typeface="Courier New" charset="0"/>
                <a:ea typeface="Courier New" charset="0"/>
                <a:cs typeface="Courier New" charset="0"/>
                <a:hlinkClick r:id="rId8"/>
              </a:rPr>
              <a:t>addTransformer</a:t>
            </a:r>
            <a:r>
              <a:rPr lang="en-US" sz="1400" dirty="0" smtClean="0">
                <a:latin typeface="Courier New" charset="0"/>
                <a:ea typeface="Courier New" charset="0"/>
                <a:cs typeface="Courier New" charset="0"/>
              </a:rPr>
              <a:t>(</a:t>
            </a:r>
            <a:r>
              <a:rPr lang="en-US" sz="1400" b="1" dirty="0" smtClean="0">
                <a:latin typeface="Courier New" charset="0"/>
                <a:ea typeface="Courier New" charset="0"/>
                <a:cs typeface="Courier New" charset="0"/>
                <a:hlinkClick r:id="rId9" tooltip="interface in java.lang.instrument"/>
              </a:rPr>
              <a:t>ClassFileTransformer</a:t>
            </a:r>
            <a:r>
              <a:rPr lang="en-US" sz="1400" dirty="0">
                <a:latin typeface="Courier New" charset="0"/>
                <a:ea typeface="Courier New" charset="0"/>
                <a:cs typeface="Courier New" charset="0"/>
              </a:rPr>
              <a:t> transformer)</a:t>
            </a:r>
            <a:br>
              <a:rPr lang="en-US" sz="1400" dirty="0">
                <a:latin typeface="Courier New" charset="0"/>
                <a:ea typeface="Courier New" charset="0"/>
                <a:cs typeface="Courier New" charset="0"/>
              </a:rPr>
            </a:br>
            <a:r>
              <a:rPr lang="en-US" sz="1400" dirty="0">
                <a:latin typeface="Courier New" charset="0"/>
                <a:ea typeface="Courier New" charset="0"/>
                <a:cs typeface="Courier New" charset="0"/>
              </a:rPr>
              <a:t/>
            </a:r>
            <a:br>
              <a:rPr lang="en-US" sz="1400" dirty="0">
                <a:latin typeface="Courier New" charset="0"/>
                <a:ea typeface="Courier New" charset="0"/>
                <a:cs typeface="Courier New" charset="0"/>
              </a:rPr>
            </a:br>
            <a:endParaRPr lang="en-US" sz="1400" dirty="0" smtClean="0">
              <a:latin typeface="Courier New" charset="0"/>
              <a:ea typeface="Courier New" charset="0"/>
              <a:cs typeface="Courier New" charset="0"/>
            </a:endParaRPr>
          </a:p>
          <a:p>
            <a:r>
              <a:rPr lang="en-US" sz="1400" b="1" dirty="0" smtClean="0">
                <a:latin typeface="Courier New" charset="0"/>
                <a:ea typeface="Courier New" charset="0"/>
                <a:cs typeface="Courier New" charset="0"/>
              </a:rPr>
              <a:t>byte[] </a:t>
            </a:r>
            <a:r>
              <a:rPr lang="en-US" sz="1400" b="1" dirty="0" err="1" smtClean="0">
                <a:latin typeface="Courier New" charset="0"/>
                <a:ea typeface="Courier New" charset="0"/>
                <a:cs typeface="Courier New" charset="0"/>
                <a:hlinkClick r:id="rId9" tooltip="interface in java.lang.instrument"/>
              </a:rPr>
              <a:t>ClassFileTransformer</a:t>
            </a:r>
            <a:r>
              <a:rPr lang="en-US" sz="1400" b="1" dirty="0" err="1" smtClean="0">
                <a:latin typeface="Courier New" charset="0"/>
                <a:ea typeface="Courier New" charset="0"/>
                <a:cs typeface="Courier New" charset="0"/>
              </a:rPr>
              <a:t>.</a:t>
            </a:r>
            <a:r>
              <a:rPr lang="en-US" sz="1400" b="1" dirty="0" err="1" smtClean="0">
                <a:latin typeface="Courier New" charset="0"/>
                <a:ea typeface="Courier New" charset="0"/>
                <a:cs typeface="Courier New" charset="0"/>
                <a:hlinkClick r:id="rId10"/>
              </a:rPr>
              <a:t>transform</a:t>
            </a:r>
            <a:r>
              <a:rPr lang="en-US" sz="1400" dirty="0" smtClean="0">
                <a:latin typeface="Courier New" charset="0"/>
                <a:ea typeface="Courier New" charset="0"/>
                <a:cs typeface="Courier New" charset="0"/>
              </a:rPr>
              <a:t>(</a:t>
            </a:r>
            <a:r>
              <a:rPr lang="en-US" sz="1400" b="1" dirty="0" smtClean="0">
                <a:latin typeface="Courier New" charset="0"/>
                <a:ea typeface="Courier New" charset="0"/>
                <a:cs typeface="Courier New" charset="0"/>
                <a:hlinkClick r:id="rId11" tooltip="class in java.lang"/>
              </a:rPr>
              <a:t>ClassLoader</a:t>
            </a:r>
            <a:r>
              <a:rPr lang="en-US" sz="1400" dirty="0">
                <a:latin typeface="Courier New" charset="0"/>
                <a:ea typeface="Courier New" charset="0"/>
                <a:cs typeface="Courier New" charset="0"/>
              </a:rPr>
              <a:t> loader, </a:t>
            </a:r>
            <a:r>
              <a:rPr lang="en-US" sz="1400" b="1" dirty="0">
                <a:latin typeface="Courier New" charset="0"/>
                <a:ea typeface="Courier New" charset="0"/>
                <a:cs typeface="Courier New" charset="0"/>
                <a:hlinkClick r:id="rId12" tooltip="class in java.lang"/>
              </a:rPr>
              <a:t>String</a:t>
            </a:r>
            <a:r>
              <a:rPr lang="en-US" sz="1400" dirty="0">
                <a:latin typeface="Courier New" charset="0"/>
                <a:ea typeface="Courier New" charset="0"/>
                <a:cs typeface="Courier New" charset="0"/>
              </a:rPr>
              <a:t> </a:t>
            </a:r>
            <a:r>
              <a:rPr lang="en-US" sz="1400" dirty="0" err="1" smtClean="0">
                <a:latin typeface="Courier New" charset="0"/>
                <a:ea typeface="Courier New" charset="0"/>
                <a:cs typeface="Courier New" charset="0"/>
              </a:rPr>
              <a:t>className</a:t>
            </a:r>
            <a:r>
              <a:rPr lang="en-US" sz="1400" dirty="0" smtClean="0">
                <a:latin typeface="Courier New" charset="0"/>
                <a:ea typeface="Courier New" charset="0"/>
                <a:cs typeface="Courier New" charset="0"/>
              </a:rPr>
              <a:t>,</a:t>
            </a:r>
            <a:br>
              <a:rPr lang="en-US" sz="1400" dirty="0" smtClean="0">
                <a:latin typeface="Courier New" charset="0"/>
                <a:ea typeface="Courier New" charset="0"/>
                <a:cs typeface="Courier New" charset="0"/>
              </a:rPr>
            </a:br>
            <a:r>
              <a:rPr lang="en-US" sz="1400" b="1" dirty="0" smtClean="0">
                <a:latin typeface="Courier New" charset="0"/>
                <a:ea typeface="Courier New" charset="0"/>
                <a:cs typeface="Courier New" charset="0"/>
                <a:hlinkClick r:id="rId7" tooltip="class in java.lang"/>
              </a:rPr>
              <a:t>Class</a:t>
            </a:r>
            <a:r>
              <a:rPr lang="en-US" sz="1400" dirty="0">
                <a:latin typeface="Courier New" charset="0"/>
                <a:ea typeface="Courier New" charset="0"/>
                <a:cs typeface="Courier New" charset="0"/>
              </a:rPr>
              <a:t>&lt;?&gt; </a:t>
            </a:r>
            <a:r>
              <a:rPr lang="en-US" sz="1400" dirty="0" err="1">
                <a:latin typeface="Courier New" charset="0"/>
                <a:ea typeface="Courier New" charset="0"/>
                <a:cs typeface="Courier New" charset="0"/>
              </a:rPr>
              <a:t>classBeingRedefined</a:t>
            </a:r>
            <a:r>
              <a:rPr lang="en-US" sz="1400" dirty="0">
                <a:latin typeface="Courier New" charset="0"/>
                <a:ea typeface="Courier New" charset="0"/>
                <a:cs typeface="Courier New" charset="0"/>
              </a:rPr>
              <a:t>, </a:t>
            </a:r>
            <a:r>
              <a:rPr lang="en-US" sz="1400" b="1" dirty="0">
                <a:latin typeface="Courier New" charset="0"/>
                <a:ea typeface="Courier New" charset="0"/>
                <a:cs typeface="Courier New" charset="0"/>
                <a:hlinkClick r:id="rId13" tooltip="class in java.security"/>
              </a:rPr>
              <a:t>ProtectionDomain</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protectionDomain</a:t>
            </a:r>
            <a:r>
              <a:rPr lang="en-US" sz="1400" dirty="0">
                <a:latin typeface="Courier New" charset="0"/>
                <a:ea typeface="Courier New" charset="0"/>
                <a:cs typeface="Courier New" charset="0"/>
              </a:rPr>
              <a:t>, byte[] </a:t>
            </a:r>
            <a:r>
              <a:rPr lang="en-US" sz="1400" dirty="0" err="1">
                <a:latin typeface="Courier New" charset="0"/>
                <a:ea typeface="Courier New" charset="0"/>
                <a:cs typeface="Courier New" charset="0"/>
              </a:rPr>
              <a:t>classfileBuffer</a:t>
            </a:r>
            <a:r>
              <a:rPr lang="en-US" sz="1400" dirty="0" smtClean="0">
                <a:latin typeface="Courier New" charset="0"/>
                <a:ea typeface="Courier New" charset="0"/>
                <a:cs typeface="Courier New" charset="0"/>
              </a:rPr>
              <a:t>)</a:t>
            </a:r>
          </a:p>
          <a:p>
            <a:r>
              <a:rPr lang="en-US" sz="1400" dirty="0" smtClean="0"/>
              <a:t>The </a:t>
            </a:r>
            <a:r>
              <a:rPr lang="en-US" sz="1400" dirty="0"/>
              <a:t>implementation of this method may transform the supplied class file and return a new replacement class file.</a:t>
            </a:r>
          </a:p>
          <a:p>
            <a:endParaRPr lang="en-US" sz="1400" dirty="0"/>
          </a:p>
        </p:txBody>
      </p:sp>
    </p:spTree>
    <p:extLst>
      <p:ext uri="{BB962C8B-B14F-4D97-AF65-F5344CB8AC3E}">
        <p14:creationId xmlns:p14="http://schemas.microsoft.com/office/powerpoint/2010/main" val="1193885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11-04 at 4.33.59 PM.png"/>
          <p:cNvPicPr>
            <a:picLocks noChangeAspect="1"/>
          </p:cNvPicPr>
          <p:nvPr/>
        </p:nvPicPr>
        <p:blipFill rotWithShape="1">
          <a:blip r:embed="rId3">
            <a:extLst>
              <a:ext uri="{28A0092B-C50C-407E-A947-70E740481C1C}">
                <a14:useLocalDpi xmlns:a14="http://schemas.microsoft.com/office/drawing/2010/main" val="0"/>
              </a:ext>
            </a:extLst>
          </a:blip>
          <a:srcRect b="14133"/>
          <a:stretch/>
        </p:blipFill>
        <p:spPr>
          <a:xfrm>
            <a:off x="0" y="-895927"/>
            <a:ext cx="9118600" cy="5190836"/>
          </a:xfrm>
          <a:prstGeom prst="rect">
            <a:avLst/>
          </a:prstGeom>
        </p:spPr>
      </p:pic>
    </p:spTree>
    <p:extLst>
      <p:ext uri="{BB962C8B-B14F-4D97-AF65-F5344CB8AC3E}">
        <p14:creationId xmlns:p14="http://schemas.microsoft.com/office/powerpoint/2010/main" val="640964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1-04 at 4.37.28 PM.png"/>
          <p:cNvPicPr>
            <a:picLocks noChangeAspect="1"/>
          </p:cNvPicPr>
          <p:nvPr/>
        </p:nvPicPr>
        <p:blipFill rotWithShape="1">
          <a:blip r:embed="rId3">
            <a:extLst>
              <a:ext uri="{28A0092B-C50C-407E-A947-70E740481C1C}">
                <a14:useLocalDpi xmlns:a14="http://schemas.microsoft.com/office/drawing/2010/main" val="0"/>
              </a:ext>
            </a:extLst>
          </a:blip>
          <a:srcRect b="24628"/>
          <a:stretch/>
        </p:blipFill>
        <p:spPr>
          <a:xfrm>
            <a:off x="0" y="2403764"/>
            <a:ext cx="8039100" cy="2105891"/>
          </a:xfrm>
          <a:prstGeom prst="rect">
            <a:avLst/>
          </a:prstGeom>
        </p:spPr>
      </p:pic>
      <p:pic>
        <p:nvPicPr>
          <p:cNvPr id="4" name="Picture 3" descr="Screen Shot 2014-11-04 at 4.36.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44"/>
            <a:ext cx="9144000" cy="2029438"/>
          </a:xfrm>
          <a:prstGeom prst="rect">
            <a:avLst/>
          </a:prstGeom>
        </p:spPr>
      </p:pic>
      <p:pic>
        <p:nvPicPr>
          <p:cNvPr id="3" name="Picture 2" descr="Screen Shot 2014-11-04 at 4.43.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550" y="1068081"/>
            <a:ext cx="4572000" cy="203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25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Agents (JVM TI)</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Java agents are written in Java. Have access to the </a:t>
            </a:r>
            <a:r>
              <a:rPr lang="en-US" sz="1400" i="1" dirty="0"/>
              <a:t>Instrumentation</a:t>
            </a:r>
            <a:r>
              <a:rPr lang="en-US" sz="1400" dirty="0"/>
              <a:t> API.</a:t>
            </a:r>
          </a:p>
          <a:p>
            <a:endParaRPr lang="en-US" sz="1400" dirty="0"/>
          </a:p>
          <a:p>
            <a:r>
              <a:rPr lang="en-US" sz="1400" dirty="0"/>
              <a:t>Native agents – written in </a:t>
            </a:r>
            <a:r>
              <a:rPr lang="en-US" sz="1400" dirty="0" smtClean="0"/>
              <a:t>C/C</a:t>
            </a:r>
            <a:r>
              <a:rPr lang="en-US" sz="1400" dirty="0"/>
              <a:t>++. </a:t>
            </a:r>
            <a:r>
              <a:rPr lang="en-US" sz="1400" dirty="0" smtClean="0"/>
              <a:t>Have </a:t>
            </a:r>
            <a:r>
              <a:rPr lang="en-US" sz="1400" dirty="0"/>
              <a:t>access to </a:t>
            </a:r>
            <a:r>
              <a:rPr lang="en-US" sz="1400" dirty="0" smtClean="0"/>
              <a:t>JVM TI </a:t>
            </a:r>
            <a:r>
              <a:rPr lang="en-US" sz="1400" dirty="0"/>
              <a:t>– the JVM’s low-level set of </a:t>
            </a:r>
            <a:r>
              <a:rPr lang="en-US" sz="1400" dirty="0" smtClean="0"/>
              <a:t>APIs.</a:t>
            </a:r>
          </a:p>
          <a:p>
            <a:endParaRPr lang="en-US" sz="1400" dirty="0" smtClean="0"/>
          </a:p>
          <a:p>
            <a:pPr lvl="1"/>
            <a:r>
              <a:rPr lang="en-US" sz="1400" dirty="0" smtClean="0"/>
              <a:t>JIT </a:t>
            </a:r>
            <a:r>
              <a:rPr lang="en-US" sz="1400" dirty="0"/>
              <a:t>compilation, GC, </a:t>
            </a:r>
            <a:r>
              <a:rPr lang="en-US" sz="1400" dirty="0" smtClean="0"/>
              <a:t>Monitors, Exceptions, Breakpoints</a:t>
            </a:r>
            <a:r>
              <a:rPr lang="en-US" sz="1400" dirty="0"/>
              <a:t>, ..</a:t>
            </a:r>
          </a:p>
          <a:p>
            <a:endParaRPr lang="en-US" sz="1400" dirty="0"/>
          </a:p>
          <a:p>
            <a:r>
              <a:rPr lang="en-US" sz="1400" dirty="0"/>
              <a:t>More complex to </a:t>
            </a:r>
            <a:r>
              <a:rPr lang="en-US" sz="1400" dirty="0">
                <a:hlinkClick r:id="rId3"/>
              </a:rPr>
              <a:t>write</a:t>
            </a:r>
            <a:r>
              <a:rPr lang="en-US" sz="1400" dirty="0"/>
              <a:t>. </a:t>
            </a:r>
            <a:r>
              <a:rPr lang="en-US" sz="1400" dirty="0" smtClean="0"/>
              <a:t>Can greatly impact performance.</a:t>
            </a:r>
            <a:endParaRPr lang="en-US" sz="1400" dirty="0"/>
          </a:p>
          <a:p>
            <a:endParaRPr lang="en-US" sz="1400" dirty="0"/>
          </a:p>
          <a:p>
            <a:r>
              <a:rPr lang="en-US" sz="1400" dirty="0" smtClean="0"/>
              <a:t>Implementation specific (</a:t>
            </a:r>
            <a:r>
              <a:rPr lang="en-US" sz="1400" dirty="0" err="1" smtClean="0"/>
              <a:t>HotSpot</a:t>
            </a:r>
            <a:r>
              <a:rPr lang="en-US" sz="1400" dirty="0" smtClean="0"/>
              <a:t>, IBM J9, Azul Zing, ..)</a:t>
            </a:r>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860819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Serviceability </a:t>
            </a:r>
            <a:r>
              <a:rPr lang="en-US" dirty="0" smtClean="0"/>
              <a:t>Agent API (HSDB)</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smtClean="0"/>
              <a:t>A </a:t>
            </a:r>
            <a:r>
              <a:rPr lang="en-US" sz="1400" dirty="0"/>
              <a:t>powerful backdoor into the Hotspot JVM.</a:t>
            </a:r>
          </a:p>
          <a:p>
            <a:endParaRPr lang="en-US" sz="1400" dirty="0"/>
          </a:p>
          <a:p>
            <a:r>
              <a:rPr lang="en-US" sz="1400" dirty="0"/>
              <a:t>Complete access into discrete internal JVM classes from within the JVM or externally.</a:t>
            </a:r>
          </a:p>
          <a:p>
            <a:endParaRPr lang="en-US" sz="1400" dirty="0"/>
          </a:p>
          <a:p>
            <a:r>
              <a:rPr lang="en-US" sz="1400" dirty="0"/>
              <a:t>Requires intimate understanding of the JVM.</a:t>
            </a:r>
          </a:p>
          <a:p>
            <a:endParaRPr lang="en-US" sz="1400" dirty="0"/>
          </a:p>
          <a:p>
            <a:r>
              <a:rPr lang="en-US" sz="1400" dirty="0"/>
              <a:t>The most powerful way to introspect the state of the JVM.</a:t>
            </a:r>
          </a:p>
          <a:p>
            <a:endParaRPr lang="en-US" sz="1400" dirty="0"/>
          </a:p>
          <a:p>
            <a:r>
              <a:rPr lang="en-US" sz="1400" dirty="0"/>
              <a:t>Can be run externally or from within the </a:t>
            </a:r>
            <a:r>
              <a:rPr lang="en-US" sz="1400" dirty="0" smtClean="0"/>
              <a:t>JVM (Java 8 and below):</a:t>
            </a:r>
          </a:p>
          <a:p>
            <a:r>
              <a:rPr lang="en-US" sz="1200" dirty="0" smtClean="0">
                <a:latin typeface="Courier New" charset="0"/>
                <a:ea typeface="Courier New" charset="0"/>
                <a:cs typeface="Courier New" charset="0"/>
              </a:rPr>
              <a:t>java </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cp</a:t>
            </a:r>
            <a:r>
              <a:rPr lang="en-US" sz="1200" dirty="0">
                <a:latin typeface="Courier New" charset="0"/>
                <a:ea typeface="Courier New" charset="0"/>
                <a:cs typeface="Courier New" charset="0"/>
              </a:rPr>
              <a:t> </a:t>
            </a:r>
            <a:r>
              <a:rPr lang="en-US" sz="1200" dirty="0" smtClean="0">
                <a:latin typeface="Courier New" charset="0"/>
                <a:ea typeface="Courier New" charset="0"/>
                <a:cs typeface="Courier New" charset="0"/>
              </a:rPr>
              <a:t>.:~/jdk1.8.0_161.jdk/Contents/Home/lib/</a:t>
            </a:r>
            <a:r>
              <a:rPr lang="en-US" sz="1200" b="1" dirty="0" err="1" smtClean="0">
                <a:latin typeface="Courier New" charset="0"/>
                <a:ea typeface="Courier New" charset="0"/>
                <a:cs typeface="Courier New" charset="0"/>
              </a:rPr>
              <a:t>sa-jdi.jar</a:t>
            </a:r>
            <a:r>
              <a:rPr lang="en-US" sz="1200" dirty="0" smtClean="0">
                <a:latin typeface="Courier New" charset="0"/>
                <a:ea typeface="Courier New" charset="0"/>
                <a:cs typeface="Courier New" charset="0"/>
              </a:rPr>
              <a:t> </a:t>
            </a:r>
            <a:r>
              <a:rPr lang="en-US" sz="1200" dirty="0" err="1">
                <a:latin typeface="Courier New" charset="0"/>
                <a:ea typeface="Courier New" charset="0"/>
                <a:cs typeface="Courier New" charset="0"/>
              </a:rPr>
              <a:t>sun.jvm.hotspot.HSDB</a:t>
            </a:r>
            <a:endParaRPr lang="en-US" sz="1200" dirty="0">
              <a:latin typeface="Courier New" charset="0"/>
              <a:ea typeface="Courier New" charset="0"/>
              <a:cs typeface="Courier New" charset="0"/>
            </a:endParaRPr>
          </a:p>
          <a:p>
            <a:endParaRPr lang="en-US" sz="1400" dirty="0"/>
          </a:p>
          <a:p>
            <a:endParaRPr lang="en-US" sz="1400" dirty="0"/>
          </a:p>
          <a:p>
            <a:endParaRPr lang="en-US" sz="1400" dirty="0"/>
          </a:p>
        </p:txBody>
      </p:sp>
    </p:spTree>
    <p:extLst>
      <p:ext uri="{BB962C8B-B14F-4D97-AF65-F5344CB8AC3E}">
        <p14:creationId xmlns:p14="http://schemas.microsoft.com/office/powerpoint/2010/main" val="548437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p:txBody>
          <a:bodyPr/>
          <a:lstStyle/>
          <a:p>
            <a:endParaRPr lang="en-US"/>
          </a:p>
        </p:txBody>
      </p:sp>
      <p:sp>
        <p:nvSpPr>
          <p:cNvPr id="5" name="Title 4"/>
          <p:cNvSpPr>
            <a:spLocks noGrp="1"/>
          </p:cNvSpPr>
          <p:nvPr>
            <p:ph type="ctrTitle"/>
          </p:nvPr>
        </p:nvSpPr>
        <p:spPr/>
        <p:txBody>
          <a:bodyPr/>
          <a:lstStyle/>
          <a:p>
            <a:endParaRPr lang="en-US"/>
          </a:p>
        </p:txBody>
      </p:sp>
      <p:pic>
        <p:nvPicPr>
          <p:cNvPr id="6" name="Picture 5"/>
          <p:cNvPicPr>
            <a:picLocks noChangeAspect="1"/>
          </p:cNvPicPr>
          <p:nvPr/>
        </p:nvPicPr>
        <p:blipFill rotWithShape="1">
          <a:blip r:embed="rId3"/>
          <a:srcRect b="36700"/>
          <a:stretch/>
        </p:blipFill>
        <p:spPr>
          <a:xfrm>
            <a:off x="0" y="0"/>
            <a:ext cx="9144000" cy="4341091"/>
          </a:xfrm>
          <a:prstGeom prst="rect">
            <a:avLst/>
          </a:prstGeom>
        </p:spPr>
      </p:pic>
    </p:spTree>
    <p:extLst>
      <p:ext uri="{BB962C8B-B14F-4D97-AF65-F5344CB8AC3E}">
        <p14:creationId xmlns:p14="http://schemas.microsoft.com/office/powerpoint/2010/main" val="187597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7" name="Picture 6"/>
          <p:cNvPicPr>
            <a:picLocks noChangeAspect="1"/>
          </p:cNvPicPr>
          <p:nvPr/>
        </p:nvPicPr>
        <p:blipFill>
          <a:blip r:embed="rId3"/>
          <a:stretch>
            <a:fillRect/>
          </a:stretch>
        </p:blipFill>
        <p:spPr>
          <a:xfrm>
            <a:off x="0" y="129305"/>
            <a:ext cx="9144000" cy="3991570"/>
          </a:xfrm>
          <a:prstGeom prst="rect">
            <a:avLst/>
          </a:prstGeom>
        </p:spPr>
      </p:pic>
    </p:spTree>
    <p:extLst>
      <p:ext uri="{BB962C8B-B14F-4D97-AF65-F5344CB8AC3E}">
        <p14:creationId xmlns:p14="http://schemas.microsoft.com/office/powerpoint/2010/main" val="153963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jhsdb</a:t>
            </a:r>
            <a:endParaRPr lang="en-US" dirty="0"/>
          </a:p>
        </p:txBody>
      </p:sp>
      <p:sp>
        <p:nvSpPr>
          <p:cNvPr id="3" name="Content Placeholder 2"/>
          <p:cNvSpPr>
            <a:spLocks noGrp="1"/>
          </p:cNvSpPr>
          <p:nvPr>
            <p:ph idx="12"/>
          </p:nvPr>
        </p:nvSpPr>
        <p:spPr>
          <a:xfrm>
            <a:off x="510779" y="1112984"/>
            <a:ext cx="8197998" cy="3069454"/>
          </a:xfrm>
        </p:spPr>
        <p:txBody>
          <a:bodyPr/>
          <a:lstStyle/>
          <a:p>
            <a:pPr algn="just"/>
            <a:r>
              <a:rPr lang="en-US" sz="1400" dirty="0" smtClean="0"/>
              <a:t>Starting with Java 9,</a:t>
            </a:r>
          </a:p>
          <a:p>
            <a:pPr algn="just"/>
            <a:r>
              <a:rPr lang="en-US" sz="1400" dirty="0" smtClean="0"/>
              <a:t>a new binary: </a:t>
            </a:r>
            <a:r>
              <a:rPr lang="en-US" sz="1400" b="1" dirty="0" smtClean="0"/>
              <a:t>bin/</a:t>
            </a:r>
            <a:r>
              <a:rPr lang="en-US" sz="1400" b="1" dirty="0" err="1" smtClean="0"/>
              <a:t>jhsdb</a:t>
            </a:r>
            <a:r>
              <a:rPr lang="en-US" sz="1400" b="1" dirty="0" smtClean="0"/>
              <a:t> </a:t>
            </a:r>
            <a:r>
              <a:rPr lang="en-US" sz="1400" dirty="0" smtClean="0"/>
              <a:t>is used</a:t>
            </a:r>
          </a:p>
          <a:p>
            <a:pPr algn="just"/>
            <a:endParaRPr lang="en-US" sz="1400" dirty="0" smtClean="0"/>
          </a:p>
          <a:p>
            <a:pPr algn="just"/>
            <a:r>
              <a:rPr lang="en-US" sz="1400" dirty="0" smtClean="0"/>
              <a:t>GUI</a:t>
            </a:r>
            <a:endParaRPr lang="en-US" sz="1400" dirty="0"/>
          </a:p>
          <a:p>
            <a:pPr algn="just"/>
            <a:r>
              <a:rPr lang="en-US" sz="1400" dirty="0" smtClean="0">
                <a:latin typeface="Courier New" charset="0"/>
                <a:ea typeface="Courier New" charset="0"/>
                <a:cs typeface="Courier New" charset="0"/>
              </a:rPr>
              <a:t>&gt; bin/</a:t>
            </a:r>
            <a:r>
              <a:rPr lang="en-US" sz="1400" dirty="0" err="1" smtClean="0">
                <a:latin typeface="Courier New" charset="0"/>
                <a:ea typeface="Courier New" charset="0"/>
                <a:cs typeface="Courier New" charset="0"/>
              </a:rPr>
              <a:t>jhsdb</a:t>
            </a:r>
            <a:r>
              <a:rPr lang="en-US" sz="1400" dirty="0" smtClean="0">
                <a:latin typeface="Courier New" charset="0"/>
                <a:ea typeface="Courier New" charset="0"/>
                <a:cs typeface="Courier New" charset="0"/>
              </a:rPr>
              <a:t> </a:t>
            </a:r>
            <a:r>
              <a:rPr lang="en-US" sz="1400" dirty="0" err="1">
                <a:latin typeface="Courier New" charset="0"/>
                <a:ea typeface="Courier New" charset="0"/>
                <a:cs typeface="Courier New" charset="0"/>
              </a:rPr>
              <a:t>hsdb</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pid</a:t>
            </a:r>
            <a:r>
              <a:rPr lang="en-US" sz="1400" dirty="0">
                <a:latin typeface="Courier New" charset="0"/>
                <a:ea typeface="Courier New" charset="0"/>
                <a:cs typeface="Courier New" charset="0"/>
              </a:rPr>
              <a:t> </a:t>
            </a:r>
            <a:r>
              <a:rPr lang="en-US" sz="1400" dirty="0" smtClean="0">
                <a:latin typeface="Courier New" charset="0"/>
                <a:ea typeface="Courier New" charset="0"/>
                <a:cs typeface="Courier New" charset="0"/>
              </a:rPr>
              <a:t>42</a:t>
            </a:r>
          </a:p>
          <a:p>
            <a:pPr algn="just"/>
            <a:endParaRPr lang="en-US" sz="1400" dirty="0" smtClean="0"/>
          </a:p>
          <a:p>
            <a:pPr algn="just"/>
            <a:r>
              <a:rPr lang="en-US" sz="1400" dirty="0" smtClean="0"/>
              <a:t>CLI</a:t>
            </a:r>
            <a:endParaRPr lang="en-US" sz="1400" dirty="0"/>
          </a:p>
          <a:p>
            <a:pPr algn="just"/>
            <a:r>
              <a:rPr lang="en-US" sz="1400" dirty="0" smtClean="0">
                <a:latin typeface="Courier New" charset="0"/>
                <a:ea typeface="Courier New" charset="0"/>
                <a:cs typeface="Courier New" charset="0"/>
              </a:rPr>
              <a:t>&gt; bin/</a:t>
            </a:r>
            <a:r>
              <a:rPr lang="en-US" sz="1400" dirty="0" err="1" smtClean="0">
                <a:latin typeface="Courier New" charset="0"/>
                <a:ea typeface="Courier New" charset="0"/>
                <a:cs typeface="Courier New" charset="0"/>
              </a:rPr>
              <a:t>jhsdb</a:t>
            </a:r>
            <a:r>
              <a:rPr lang="en-US" sz="1400" dirty="0" smtClean="0">
                <a:latin typeface="Courier New" charset="0"/>
                <a:ea typeface="Courier New" charset="0"/>
                <a:cs typeface="Courier New" charset="0"/>
              </a:rPr>
              <a:t> </a:t>
            </a:r>
            <a:r>
              <a:rPr lang="en-US" sz="1400" dirty="0" err="1" smtClean="0">
                <a:latin typeface="Courier New" charset="0"/>
                <a:ea typeface="Courier New" charset="0"/>
                <a:cs typeface="Courier New" charset="0"/>
              </a:rPr>
              <a:t>clhsdb</a:t>
            </a:r>
            <a:r>
              <a:rPr lang="en-US" sz="1400" dirty="0" smtClean="0">
                <a:latin typeface="Courier New" charset="0"/>
                <a:ea typeface="Courier New" charset="0"/>
                <a:cs typeface="Courier New" charset="0"/>
              </a:rPr>
              <a:t> --</a:t>
            </a:r>
            <a:r>
              <a:rPr lang="en-US" sz="1400" dirty="0" err="1" smtClean="0">
                <a:latin typeface="Courier New" charset="0"/>
                <a:ea typeface="Courier New" charset="0"/>
                <a:cs typeface="Courier New" charset="0"/>
              </a:rPr>
              <a:t>pid</a:t>
            </a:r>
            <a:r>
              <a:rPr lang="en-US" sz="1400" dirty="0" smtClean="0">
                <a:latin typeface="Courier New" charset="0"/>
                <a:ea typeface="Courier New" charset="0"/>
                <a:cs typeface="Courier New" charset="0"/>
              </a:rPr>
              <a:t> 42</a:t>
            </a:r>
          </a:p>
          <a:p>
            <a:pPr algn="just"/>
            <a:endParaRPr lang="en-US" sz="1400" dirty="0" smtClean="0"/>
          </a:p>
          <a:p>
            <a:pPr algn="just"/>
            <a:r>
              <a:rPr lang="en-US" sz="1400" dirty="0" err="1" smtClean="0"/>
              <a:t>sa-jdi.jar</a:t>
            </a:r>
            <a:r>
              <a:rPr lang="en-US" sz="1400" dirty="0" smtClean="0"/>
              <a:t> has been removed.</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36" y="198103"/>
            <a:ext cx="5367288" cy="4019475"/>
          </a:xfrm>
          <a:prstGeom prst="rect">
            <a:avLst/>
          </a:prstGeom>
        </p:spPr>
      </p:pic>
    </p:spTree>
    <p:extLst>
      <p:ext uri="{BB962C8B-B14F-4D97-AF65-F5344CB8AC3E}">
        <p14:creationId xmlns:p14="http://schemas.microsoft.com/office/powerpoint/2010/main" val="162495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Content Placeholder 2"/>
          <p:cNvSpPr>
            <a:spLocks noGrp="1"/>
          </p:cNvSpPr>
          <p:nvPr>
            <p:ph idx="12"/>
          </p:nvPr>
        </p:nvSpPr>
        <p:spPr/>
        <p:txBody>
          <a:bodyPr/>
          <a:lstStyle/>
          <a:p>
            <a:pPr>
              <a:lnSpc>
                <a:spcPct val="150000"/>
              </a:lnSpc>
            </a:pPr>
            <a:r>
              <a:rPr lang="en-US" sz="1600" dirty="0" smtClean="0"/>
              <a:t>What the </a:t>
            </a:r>
            <a:r>
              <a:rPr lang="en-US" sz="1600" b="1" dirty="0" err="1" smtClean="0"/>
              <a:t>FaaS</a:t>
            </a:r>
            <a:r>
              <a:rPr lang="en-US" sz="1600" b="1" dirty="0" smtClean="0"/>
              <a:t> </a:t>
            </a:r>
            <a:r>
              <a:rPr lang="en-US" sz="1600" dirty="0" smtClean="0"/>
              <a:t>is all about</a:t>
            </a:r>
          </a:p>
          <a:p>
            <a:pPr>
              <a:lnSpc>
                <a:spcPct val="150000"/>
              </a:lnSpc>
            </a:pPr>
            <a:r>
              <a:rPr lang="en-US" sz="1600" dirty="0" smtClean="0"/>
              <a:t>Debugging capabilities</a:t>
            </a:r>
          </a:p>
          <a:p>
            <a:pPr>
              <a:lnSpc>
                <a:spcPct val="150000"/>
              </a:lnSpc>
            </a:pPr>
            <a:r>
              <a:rPr lang="en-US" sz="1600" dirty="0" smtClean="0"/>
              <a:t>Getting creative</a:t>
            </a:r>
          </a:p>
        </p:txBody>
      </p:sp>
    </p:spTree>
    <p:extLst>
      <p:ext uri="{BB962C8B-B14F-4D97-AF65-F5344CB8AC3E}">
        <p14:creationId xmlns:p14="http://schemas.microsoft.com/office/powerpoint/2010/main" val="1036606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jhsdb</a:t>
            </a:r>
            <a:endParaRPr lang="en-US" dirty="0"/>
          </a:p>
        </p:txBody>
      </p:sp>
      <p:sp>
        <p:nvSpPr>
          <p:cNvPr id="3" name="Content Placeholder 2"/>
          <p:cNvSpPr>
            <a:spLocks noGrp="1"/>
          </p:cNvSpPr>
          <p:nvPr>
            <p:ph idx="12"/>
          </p:nvPr>
        </p:nvSpPr>
        <p:spPr>
          <a:xfrm>
            <a:off x="510779" y="1112984"/>
            <a:ext cx="8197998" cy="3069454"/>
          </a:xfrm>
        </p:spPr>
        <p:txBody>
          <a:bodyPr/>
          <a:lstStyle/>
          <a:p>
            <a:pPr algn="just"/>
            <a:r>
              <a:rPr lang="en-US" sz="1400" dirty="0" smtClean="0"/>
              <a:t>Starting with Java 9,</a:t>
            </a:r>
          </a:p>
          <a:p>
            <a:pPr algn="just"/>
            <a:r>
              <a:rPr lang="en-US" sz="1400" dirty="0" smtClean="0"/>
              <a:t>a new binary: </a:t>
            </a:r>
            <a:r>
              <a:rPr lang="en-US" sz="1400" b="1" dirty="0" smtClean="0"/>
              <a:t>bin/</a:t>
            </a:r>
            <a:r>
              <a:rPr lang="en-US" sz="1400" b="1" dirty="0" err="1" smtClean="0"/>
              <a:t>jhsdb</a:t>
            </a:r>
            <a:r>
              <a:rPr lang="en-US" sz="1400" b="1" dirty="0" smtClean="0"/>
              <a:t> </a:t>
            </a:r>
            <a:r>
              <a:rPr lang="en-US" sz="1400" dirty="0" smtClean="0"/>
              <a:t>is used</a:t>
            </a:r>
          </a:p>
          <a:p>
            <a:pPr algn="just"/>
            <a:endParaRPr lang="en-US" sz="1400" dirty="0" smtClean="0"/>
          </a:p>
          <a:p>
            <a:pPr algn="just"/>
            <a:r>
              <a:rPr lang="en-US" sz="1400" dirty="0" smtClean="0"/>
              <a:t>GUI</a:t>
            </a:r>
            <a:endParaRPr lang="en-US" sz="1400" dirty="0"/>
          </a:p>
          <a:p>
            <a:pPr algn="just"/>
            <a:r>
              <a:rPr lang="en-US" sz="1400" dirty="0" smtClean="0">
                <a:latin typeface="Courier New" charset="0"/>
                <a:ea typeface="Courier New" charset="0"/>
                <a:cs typeface="Courier New" charset="0"/>
              </a:rPr>
              <a:t>&gt; bin/</a:t>
            </a:r>
            <a:r>
              <a:rPr lang="en-US" sz="1400" dirty="0" err="1" smtClean="0">
                <a:latin typeface="Courier New" charset="0"/>
                <a:ea typeface="Courier New" charset="0"/>
                <a:cs typeface="Courier New" charset="0"/>
              </a:rPr>
              <a:t>jhsdb</a:t>
            </a:r>
            <a:r>
              <a:rPr lang="en-US" sz="1400" dirty="0" smtClean="0">
                <a:latin typeface="Courier New" charset="0"/>
                <a:ea typeface="Courier New" charset="0"/>
                <a:cs typeface="Courier New" charset="0"/>
              </a:rPr>
              <a:t> </a:t>
            </a:r>
            <a:r>
              <a:rPr lang="en-US" sz="1400" dirty="0" err="1">
                <a:latin typeface="Courier New" charset="0"/>
                <a:ea typeface="Courier New" charset="0"/>
                <a:cs typeface="Courier New" charset="0"/>
              </a:rPr>
              <a:t>hsdb</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pid</a:t>
            </a:r>
            <a:r>
              <a:rPr lang="en-US" sz="1400" dirty="0">
                <a:latin typeface="Courier New" charset="0"/>
                <a:ea typeface="Courier New" charset="0"/>
                <a:cs typeface="Courier New" charset="0"/>
              </a:rPr>
              <a:t> </a:t>
            </a:r>
            <a:r>
              <a:rPr lang="en-US" sz="1400" dirty="0" smtClean="0">
                <a:latin typeface="Courier New" charset="0"/>
                <a:ea typeface="Courier New" charset="0"/>
                <a:cs typeface="Courier New" charset="0"/>
              </a:rPr>
              <a:t>42</a:t>
            </a:r>
          </a:p>
          <a:p>
            <a:pPr algn="just"/>
            <a:endParaRPr lang="en-US" sz="1400" dirty="0" smtClean="0"/>
          </a:p>
          <a:p>
            <a:pPr algn="just"/>
            <a:r>
              <a:rPr lang="en-US" sz="1400" dirty="0" smtClean="0"/>
              <a:t>CLI</a:t>
            </a:r>
            <a:endParaRPr lang="en-US" sz="1400" dirty="0"/>
          </a:p>
          <a:p>
            <a:pPr algn="just"/>
            <a:r>
              <a:rPr lang="en-US" sz="1400" dirty="0" smtClean="0">
                <a:latin typeface="Courier New" charset="0"/>
                <a:ea typeface="Courier New" charset="0"/>
                <a:cs typeface="Courier New" charset="0"/>
              </a:rPr>
              <a:t>&gt; bin/</a:t>
            </a:r>
            <a:r>
              <a:rPr lang="en-US" sz="1400" dirty="0" err="1" smtClean="0">
                <a:latin typeface="Courier New" charset="0"/>
                <a:ea typeface="Courier New" charset="0"/>
                <a:cs typeface="Courier New" charset="0"/>
              </a:rPr>
              <a:t>jhsdb</a:t>
            </a:r>
            <a:r>
              <a:rPr lang="en-US" sz="1400" dirty="0" smtClean="0">
                <a:latin typeface="Courier New" charset="0"/>
                <a:ea typeface="Courier New" charset="0"/>
                <a:cs typeface="Courier New" charset="0"/>
              </a:rPr>
              <a:t> </a:t>
            </a:r>
            <a:r>
              <a:rPr lang="en-US" sz="1400" dirty="0" err="1" smtClean="0">
                <a:latin typeface="Courier New" charset="0"/>
                <a:ea typeface="Courier New" charset="0"/>
                <a:cs typeface="Courier New" charset="0"/>
              </a:rPr>
              <a:t>clhsdb</a:t>
            </a:r>
            <a:r>
              <a:rPr lang="en-US" sz="1400" dirty="0" smtClean="0">
                <a:latin typeface="Courier New" charset="0"/>
                <a:ea typeface="Courier New" charset="0"/>
                <a:cs typeface="Courier New" charset="0"/>
              </a:rPr>
              <a:t> --</a:t>
            </a:r>
            <a:r>
              <a:rPr lang="en-US" sz="1400" dirty="0" err="1" smtClean="0">
                <a:latin typeface="Courier New" charset="0"/>
                <a:ea typeface="Courier New" charset="0"/>
                <a:cs typeface="Courier New" charset="0"/>
              </a:rPr>
              <a:t>pid</a:t>
            </a:r>
            <a:r>
              <a:rPr lang="en-US" sz="1400" dirty="0" smtClean="0">
                <a:latin typeface="Courier New" charset="0"/>
                <a:ea typeface="Courier New" charset="0"/>
                <a:cs typeface="Courier New" charset="0"/>
              </a:rPr>
              <a:t> 42</a:t>
            </a:r>
          </a:p>
          <a:p>
            <a:pPr algn="just"/>
            <a:endParaRPr lang="en-US" sz="1400" dirty="0" smtClean="0"/>
          </a:p>
          <a:p>
            <a:pPr algn="just"/>
            <a:r>
              <a:rPr lang="en-US" sz="1400" dirty="0" err="1" smtClean="0"/>
              <a:t>sa-jdi.jar</a:t>
            </a:r>
            <a:r>
              <a:rPr lang="en-US" sz="1400" dirty="0" smtClean="0"/>
              <a:t> has been removed.</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36" y="198103"/>
            <a:ext cx="5367288" cy="4019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639" y="529964"/>
            <a:ext cx="4571482" cy="3355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73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Remote Debugger</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A way to attach an IDE to a remove JVM. </a:t>
            </a:r>
          </a:p>
          <a:p>
            <a:pPr>
              <a:lnSpc>
                <a:spcPct val="150000"/>
              </a:lnSpc>
            </a:pPr>
            <a:r>
              <a:rPr lang="en-US" sz="1400" dirty="0" smtClean="0"/>
              <a:t>Can halt execution, sometimes changes execution path altogether.</a:t>
            </a:r>
          </a:p>
          <a:p>
            <a:pPr>
              <a:lnSpc>
                <a:spcPct val="150000"/>
              </a:lnSpc>
            </a:pPr>
            <a:r>
              <a:rPr lang="en-US" sz="1400" dirty="0" smtClean="0"/>
              <a:t>Can be too-powerful as it can change the state in an unrecoverable way.</a:t>
            </a:r>
            <a:endParaRPr lang="en-US" sz="1400" dirty="0"/>
          </a:p>
          <a:p>
            <a:pPr>
              <a:lnSpc>
                <a:spcPct val="150000"/>
              </a:lnSpc>
            </a:pPr>
            <a:r>
              <a:rPr lang="en-US" sz="1400" dirty="0" smtClean="0"/>
              <a:t>Source code may not be in sync.</a:t>
            </a:r>
            <a:endParaRPr lang="en-US" sz="1400" dirty="0"/>
          </a:p>
          <a:p>
            <a:pPr>
              <a:lnSpc>
                <a:spcPct val="150000"/>
              </a:lnSpc>
            </a:pPr>
            <a:r>
              <a:rPr lang="en-US" sz="1400" dirty="0" smtClean="0"/>
              <a:t>Can be used on a canary server to “feel like home”.</a:t>
            </a:r>
            <a:br>
              <a:rPr lang="en-US" sz="1400" dirty="0" smtClean="0"/>
            </a:br>
            <a:endParaRPr lang="en-US" sz="1400" dirty="0" smtClean="0"/>
          </a:p>
          <a:p>
            <a:r>
              <a:rPr lang="en-US" sz="1400" dirty="0" smtClean="0">
                <a:latin typeface="Courier New" charset="0"/>
                <a:ea typeface="Courier New" charset="0"/>
                <a:cs typeface="Courier New" charset="0"/>
              </a:rPr>
              <a:t>&gt; java </a:t>
            </a:r>
            <a:r>
              <a:rPr lang="en-US" sz="1400" dirty="0">
                <a:latin typeface="Courier New" charset="0"/>
                <a:ea typeface="Courier New" charset="0"/>
                <a:cs typeface="Courier New" charset="0"/>
              </a:rPr>
              <a:t>-</a:t>
            </a:r>
            <a:r>
              <a:rPr lang="en-US" sz="1400" dirty="0" err="1">
                <a:latin typeface="Courier New" charset="0"/>
                <a:ea typeface="Courier New" charset="0"/>
                <a:cs typeface="Courier New" charset="0"/>
              </a:rPr>
              <a:t>Xdebug</a:t>
            </a:r>
            <a:r>
              <a:rPr lang="en-US" sz="1400" dirty="0">
                <a:latin typeface="Courier New" charset="0"/>
                <a:ea typeface="Courier New" charset="0"/>
                <a:cs typeface="Courier New" charset="0"/>
              </a:rPr>
              <a:t> -</a:t>
            </a:r>
            <a:r>
              <a:rPr lang="en-US" sz="1400" dirty="0" err="1">
                <a:latin typeface="Courier New" charset="0"/>
                <a:ea typeface="Courier New" charset="0"/>
                <a:cs typeface="Courier New" charset="0"/>
              </a:rPr>
              <a:t>Xrunjdwp:transport</a:t>
            </a:r>
            <a:r>
              <a:rPr lang="en-US" sz="1400" dirty="0">
                <a:latin typeface="Courier New" charset="0"/>
                <a:ea typeface="Courier New" charset="0"/>
                <a:cs typeface="Courier New" charset="0"/>
              </a:rPr>
              <a:t>=</a:t>
            </a:r>
            <a:r>
              <a:rPr lang="en-US" sz="1400" dirty="0" err="1">
                <a:latin typeface="Courier New" charset="0"/>
                <a:ea typeface="Courier New" charset="0"/>
                <a:cs typeface="Courier New" charset="0"/>
              </a:rPr>
              <a:t>dt_socket,address</a:t>
            </a:r>
            <a:r>
              <a:rPr lang="en-US" sz="1400" dirty="0">
                <a:latin typeface="Courier New" charset="0"/>
                <a:ea typeface="Courier New" charset="0"/>
                <a:cs typeface="Courier New" charset="0"/>
              </a:rPr>
              <a:t>=8000,server=</a:t>
            </a:r>
            <a:r>
              <a:rPr lang="en-US" sz="1400" dirty="0" err="1">
                <a:latin typeface="Courier New" charset="0"/>
                <a:ea typeface="Courier New" charset="0"/>
                <a:cs typeface="Courier New" charset="0"/>
              </a:rPr>
              <a:t>y,suspend</a:t>
            </a:r>
            <a:r>
              <a:rPr lang="en-US" sz="1400" dirty="0">
                <a:latin typeface="Courier New" charset="0"/>
                <a:ea typeface="Courier New" charset="0"/>
                <a:cs typeface="Courier New" charset="0"/>
              </a:rPr>
              <a:t>=y </a:t>
            </a:r>
            <a:r>
              <a:rPr lang="en-US" sz="1400" dirty="0" smtClean="0">
                <a:latin typeface="Courier New" charset="0"/>
                <a:ea typeface="Courier New" charset="0"/>
                <a:cs typeface="Courier New" charset="0"/>
              </a:rPr>
              <a:t>	-</a:t>
            </a:r>
            <a:r>
              <a:rPr lang="en-US" sz="1400" dirty="0">
                <a:latin typeface="Courier New" charset="0"/>
                <a:ea typeface="Courier New" charset="0"/>
                <a:cs typeface="Courier New" charset="0"/>
              </a:rPr>
              <a:t>jar </a:t>
            </a:r>
            <a:r>
              <a:rPr lang="en-US" sz="1400" dirty="0" err="1" smtClean="0">
                <a:latin typeface="Courier New" charset="0"/>
                <a:ea typeface="Courier New" charset="0"/>
                <a:cs typeface="Courier New" charset="0"/>
              </a:rPr>
              <a:t>app.jar</a:t>
            </a:r>
            <a:endParaRPr lang="en-US" sz="1400" dirty="0">
              <a:latin typeface="Courier New" charset="0"/>
              <a:ea typeface="Courier New" charset="0"/>
              <a:cs typeface="Courier New" charset="0"/>
            </a:endParaRPr>
          </a:p>
          <a:p>
            <a:r>
              <a:rPr lang="en-US" sz="1400" dirty="0"/>
              <a:t/>
            </a:r>
            <a:br>
              <a:rPr lang="en-US" sz="1400" dirty="0"/>
            </a:br>
            <a:endParaRPr lang="en-US" sz="1400" dirty="0" smtClean="0"/>
          </a:p>
          <a:p>
            <a:endParaRPr lang="en-US" sz="1400" dirty="0"/>
          </a:p>
          <a:p>
            <a:endParaRPr lang="en-US" sz="1400" dirty="0"/>
          </a:p>
        </p:txBody>
      </p:sp>
    </p:spTree>
    <p:extLst>
      <p:ext uri="{BB962C8B-B14F-4D97-AF65-F5344CB8AC3E}">
        <p14:creationId xmlns:p14="http://schemas.microsoft.com/office/powerpoint/2010/main" val="460694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07625213"/>
              </p:ext>
            </p:extLst>
          </p:nvPr>
        </p:nvGraphicFramePr>
        <p:xfrm>
          <a:off x="1357744" y="314037"/>
          <a:ext cx="6378126" cy="3710152"/>
        </p:xfrm>
        <a:graphic>
          <a:graphicData uri="http://schemas.openxmlformats.org/drawingml/2006/table">
            <a:tbl>
              <a:tblPr firstRow="1" bandRow="1">
                <a:tableStyleId>{5C22544A-7EE6-4342-B048-85BDC9FD1C3A}</a:tableStyleId>
              </a:tblPr>
              <a:tblGrid>
                <a:gridCol w="3189063"/>
                <a:gridCol w="3189063"/>
              </a:tblGrid>
              <a:tr h="463769">
                <a:tc>
                  <a:txBody>
                    <a:bodyPr/>
                    <a:lstStyle/>
                    <a:p>
                      <a:pPr algn="ctr"/>
                      <a:r>
                        <a:rPr lang="en-US" sz="1400" dirty="0" smtClean="0"/>
                        <a:t>Traditional Debugging</a:t>
                      </a:r>
                      <a:endParaRPr lang="en-US" sz="1400" dirty="0"/>
                    </a:p>
                  </a:txBody>
                  <a:tcPr marL="96711" marR="96711" marT="48355" marB="48355" anchor="ctr"/>
                </a:tc>
                <a:tc>
                  <a:txBody>
                    <a:bodyPr/>
                    <a:lstStyle/>
                    <a:p>
                      <a:pPr algn="ctr"/>
                      <a:r>
                        <a:rPr lang="en-US" sz="1400" dirty="0" smtClean="0"/>
                        <a:t>Serverless Debugging</a:t>
                      </a:r>
                      <a:endParaRPr lang="en-US" sz="1400" dirty="0"/>
                    </a:p>
                  </a:txBody>
                  <a:tcPr marL="96711" marR="96711" marT="48355" marB="48355" anchor="ctr"/>
                </a:tc>
              </a:tr>
              <a:tr h="463769">
                <a:tc>
                  <a:txBody>
                    <a:bodyPr/>
                    <a:lstStyle/>
                    <a:p>
                      <a:pPr algn="ctr"/>
                      <a:r>
                        <a:rPr lang="en-US" sz="1400" dirty="0" smtClean="0">
                          <a:solidFill>
                            <a:schemeClr val="bg1">
                              <a:lumMod val="65000"/>
                            </a:schemeClr>
                          </a:solidFill>
                        </a:rPr>
                        <a:t>Global Exception </a:t>
                      </a:r>
                      <a:r>
                        <a:rPr lang="en-US" sz="1400" dirty="0" smtClean="0">
                          <a:solidFill>
                            <a:schemeClr val="bg1">
                              <a:lumMod val="65000"/>
                            </a:schemeClr>
                          </a:solidFill>
                        </a:rPr>
                        <a:t>Handlers</a:t>
                      </a:r>
                      <a:endParaRPr lang="en-US" sz="1400" dirty="0">
                        <a:solidFill>
                          <a:schemeClr val="bg1">
                            <a:lumMod val="65000"/>
                          </a:schemeClr>
                        </a:solidFill>
                      </a:endParaRPr>
                    </a:p>
                  </a:txBody>
                  <a:tcPr marL="96711" marR="96711" marT="48355" marB="48355" anchor="ctr"/>
                </a:tc>
                <a:tc>
                  <a:txBody>
                    <a:bodyPr/>
                    <a:lstStyle/>
                    <a:p>
                      <a:pPr algn="ctr"/>
                      <a:r>
                        <a:rPr lang="en-US" sz="1400" dirty="0" smtClean="0"/>
                        <a:t>Logs</a:t>
                      </a:r>
                      <a:endParaRPr lang="en-US" sz="1400" dirty="0"/>
                    </a:p>
                  </a:txBody>
                  <a:tcPr marL="96711" marR="96711" marT="48355" marB="48355" anchor="ctr"/>
                </a:tc>
              </a:tr>
              <a:tr h="463769">
                <a:tc>
                  <a:txBody>
                    <a:bodyPr/>
                    <a:lstStyle/>
                    <a:p>
                      <a:pPr algn="ctr"/>
                      <a:r>
                        <a:rPr lang="en-US" sz="1400" dirty="0" err="1" smtClean="0">
                          <a:solidFill>
                            <a:schemeClr val="bg1">
                              <a:lumMod val="65000"/>
                            </a:schemeClr>
                          </a:solidFill>
                        </a:rPr>
                        <a:t>jstack</a:t>
                      </a:r>
                      <a:endParaRPr lang="en-US" sz="1400" dirty="0">
                        <a:solidFill>
                          <a:schemeClr val="bg1">
                            <a:lumMod val="65000"/>
                          </a:schemeClr>
                        </a:solidFill>
                      </a:endParaRPr>
                    </a:p>
                  </a:txBody>
                  <a:tcPr marL="96711" marR="96711" marT="48355" marB="48355" anchor="ctr"/>
                </a:tc>
                <a:tc>
                  <a:txBody>
                    <a:bodyPr/>
                    <a:lstStyle/>
                    <a:p>
                      <a:pPr algn="ctr"/>
                      <a:r>
                        <a:rPr lang="en-US" sz="1400" dirty="0" smtClean="0"/>
                        <a:t>Metrics</a:t>
                      </a:r>
                      <a:endParaRPr lang="en-US" sz="1400" dirty="0"/>
                    </a:p>
                  </a:txBody>
                  <a:tcPr marL="96711" marR="96711" marT="48355" marB="48355" anchor="ctr"/>
                </a:tc>
              </a:tr>
              <a:tr h="4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65000"/>
                            </a:schemeClr>
                          </a:solidFill>
                        </a:rPr>
                        <a:t>Java Agent /</a:t>
                      </a:r>
                      <a:r>
                        <a:rPr lang="en-US" sz="1400" baseline="0" dirty="0" smtClean="0">
                          <a:solidFill>
                            <a:schemeClr val="bg1">
                              <a:lumMod val="65000"/>
                            </a:schemeClr>
                          </a:solidFill>
                        </a:rPr>
                        <a:t> </a:t>
                      </a:r>
                      <a:r>
                        <a:rPr lang="en-US" sz="1400" dirty="0" smtClean="0">
                          <a:solidFill>
                            <a:schemeClr val="bg1">
                              <a:lumMod val="65000"/>
                            </a:schemeClr>
                          </a:solidFill>
                        </a:rPr>
                        <a:t>VM API</a:t>
                      </a:r>
                    </a:p>
                  </a:txBody>
                  <a:tcPr marL="96711" marR="96711" marT="48355" marB="483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Tracing</a:t>
                      </a:r>
                      <a:endParaRPr lang="en-US" sz="1400" dirty="0" smtClean="0"/>
                    </a:p>
                  </a:txBody>
                  <a:tcPr marL="96711" marR="96711" marT="48355" marB="48355" anchor="ctr"/>
                </a:tc>
              </a:tr>
              <a:tr h="463769">
                <a:tc>
                  <a:txBody>
                    <a:bodyPr/>
                    <a:lstStyle/>
                    <a:p>
                      <a:pPr algn="ctr"/>
                      <a:r>
                        <a:rPr lang="en-US" sz="1400" dirty="0" err="1" smtClean="0">
                          <a:solidFill>
                            <a:schemeClr val="bg1">
                              <a:lumMod val="65000"/>
                            </a:schemeClr>
                          </a:solidFill>
                        </a:rPr>
                        <a:t>BTrace</a:t>
                      </a:r>
                      <a:endParaRPr lang="en-US" sz="1400" dirty="0">
                        <a:solidFill>
                          <a:schemeClr val="bg1">
                            <a:lumMod val="65000"/>
                          </a:schemeClr>
                        </a:solidFill>
                      </a:endParaRPr>
                    </a:p>
                  </a:txBody>
                  <a:tcPr marL="96711" marR="96711" marT="48355" marB="48355" anchor="ctr"/>
                </a:tc>
                <a:tc>
                  <a:txBody>
                    <a:bodyPr/>
                    <a:lstStyle/>
                    <a:p>
                      <a:pPr algn="ctr"/>
                      <a:r>
                        <a:rPr lang="en-US" sz="1400" dirty="0" smtClean="0"/>
                        <a:t>Environmental</a:t>
                      </a:r>
                      <a:endParaRPr lang="en-US" sz="1400" dirty="0"/>
                    </a:p>
                  </a:txBody>
                  <a:tcPr marL="96711" marR="96711" marT="48355" marB="48355" anchor="ctr"/>
                </a:tc>
              </a:tr>
              <a:tr h="4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65000"/>
                            </a:schemeClr>
                          </a:solidFill>
                        </a:rPr>
                        <a:t>JVM TI</a:t>
                      </a:r>
                      <a:endParaRPr lang="en-US" sz="1400" dirty="0" smtClean="0">
                        <a:solidFill>
                          <a:schemeClr val="bg1">
                            <a:lumMod val="65000"/>
                          </a:schemeClr>
                        </a:solidFill>
                      </a:endParaRPr>
                    </a:p>
                  </a:txBody>
                  <a:tcPr marL="96711" marR="96711" marT="48355" marB="48355" anchor="ctr"/>
                </a:tc>
                <a:tc>
                  <a:txBody>
                    <a:bodyPr/>
                    <a:lstStyle/>
                    <a:p>
                      <a:pPr algn="ctr"/>
                      <a:r>
                        <a:rPr lang="en-US" sz="2000" dirty="0" smtClean="0">
                          <a:latin typeface="Bradley Hand" charset="0"/>
                          <a:ea typeface="Bradley Hand" charset="0"/>
                          <a:cs typeface="Bradley Hand" charset="0"/>
                        </a:rPr>
                        <a:t>Creative</a:t>
                      </a:r>
                      <a:endParaRPr lang="en-US" sz="2000" dirty="0"/>
                    </a:p>
                  </a:txBody>
                  <a:tcPr marL="96711" marR="96711" marT="48355" marB="48355" anchor="ctr"/>
                </a:tc>
              </a:tr>
              <a:tr h="463769">
                <a:tc>
                  <a:txBody>
                    <a:bodyPr/>
                    <a:lstStyle/>
                    <a:p>
                      <a:pPr algn="ctr"/>
                      <a:r>
                        <a:rPr lang="en-US" sz="1400" b="0" i="0" u="none" kern="1200" dirty="0" smtClean="0">
                          <a:solidFill>
                            <a:schemeClr val="bg1">
                              <a:lumMod val="65000"/>
                            </a:schemeClr>
                          </a:solidFill>
                          <a:effectLst/>
                          <a:latin typeface="+mn-lt"/>
                          <a:ea typeface="+mn-ea"/>
                          <a:cs typeface="+mn-cs"/>
                        </a:rPr>
                        <a:t>Serviceability Agent</a:t>
                      </a:r>
                      <a:r>
                        <a:rPr lang="en-US" sz="1400" b="0" i="0" u="none" kern="1200" baseline="0" dirty="0" smtClean="0">
                          <a:solidFill>
                            <a:schemeClr val="bg1">
                              <a:lumMod val="65000"/>
                            </a:schemeClr>
                          </a:solidFill>
                          <a:effectLst/>
                          <a:latin typeface="+mn-lt"/>
                          <a:ea typeface="+mn-ea"/>
                          <a:cs typeface="+mn-cs"/>
                        </a:rPr>
                        <a:t> </a:t>
                      </a:r>
                      <a:r>
                        <a:rPr lang="en-US" sz="1400" b="0" i="0" u="none" kern="1200" dirty="0" smtClean="0">
                          <a:solidFill>
                            <a:schemeClr val="bg1">
                              <a:lumMod val="65000"/>
                            </a:schemeClr>
                          </a:solidFill>
                          <a:effectLst/>
                          <a:latin typeface="+mn-lt"/>
                          <a:ea typeface="+mn-ea"/>
                          <a:cs typeface="+mn-cs"/>
                        </a:rPr>
                        <a:t>API</a:t>
                      </a:r>
                      <a:endParaRPr lang="en-US" sz="1400" u="none" dirty="0">
                        <a:solidFill>
                          <a:schemeClr val="bg1">
                            <a:lumMod val="65000"/>
                          </a:schemeClr>
                        </a:solidFill>
                      </a:endParaRPr>
                    </a:p>
                  </a:txBody>
                  <a:tcPr marL="87632" marR="87632" marT="43816" marB="43816" anchor="ctr"/>
                </a:tc>
                <a:tc>
                  <a:txBody>
                    <a:bodyPr/>
                    <a:lstStyle/>
                    <a:p>
                      <a:pPr algn="ctr"/>
                      <a:endParaRPr lang="en-US" sz="1400" dirty="0"/>
                    </a:p>
                  </a:txBody>
                  <a:tcPr marL="96711" marR="96711" marT="48355" marB="48355" anchor="ctr"/>
                </a:tc>
              </a:tr>
              <a:tr h="463769">
                <a:tc>
                  <a:txBody>
                    <a:bodyPr/>
                    <a:lstStyle/>
                    <a:p>
                      <a:pPr algn="ctr"/>
                      <a:r>
                        <a:rPr lang="en-US" sz="1400" dirty="0" smtClean="0">
                          <a:solidFill>
                            <a:schemeClr val="bg1">
                              <a:lumMod val="65000"/>
                            </a:schemeClr>
                          </a:solidFill>
                        </a:rPr>
                        <a:t>Remote Debugger</a:t>
                      </a:r>
                      <a:endParaRPr lang="en-US" sz="1400" dirty="0">
                        <a:solidFill>
                          <a:schemeClr val="bg1">
                            <a:lumMod val="65000"/>
                          </a:schemeClr>
                        </a:solidFill>
                      </a:endParaRPr>
                    </a:p>
                  </a:txBody>
                  <a:tcPr marL="87632" marR="87632" marT="43816" marB="43816" anchor="ctr"/>
                </a:tc>
                <a:tc>
                  <a:txBody>
                    <a:bodyPr/>
                    <a:lstStyle/>
                    <a:p>
                      <a:pPr algn="ctr"/>
                      <a:endParaRPr lang="en-US" sz="1400" dirty="0"/>
                    </a:p>
                  </a:txBody>
                  <a:tcPr marL="96711" marR="96711" marT="48355" marB="48355" anchor="ctr"/>
                </a:tc>
              </a:tr>
            </a:tbl>
          </a:graphicData>
        </a:graphic>
      </p:graphicFrame>
    </p:spTree>
    <p:extLst>
      <p:ext uri="{BB962C8B-B14F-4D97-AF65-F5344CB8AC3E}">
        <p14:creationId xmlns:p14="http://schemas.microsoft.com/office/powerpoint/2010/main" val="1415247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Logs</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200000"/>
              </a:lnSpc>
            </a:pPr>
            <a:r>
              <a:rPr lang="en-US" sz="1400" dirty="0" smtClean="0"/>
              <a:t>Logging </a:t>
            </a:r>
            <a:r>
              <a:rPr lang="en-US" sz="1400" dirty="0"/>
              <a:t>is usually a multi–threaded / process affair</a:t>
            </a:r>
            <a:r>
              <a:rPr lang="en-US" sz="1400" dirty="0" smtClean="0"/>
              <a:t>.</a:t>
            </a:r>
            <a:endParaRPr lang="en-US" sz="1400" dirty="0"/>
          </a:p>
          <a:p>
            <a:pPr>
              <a:lnSpc>
                <a:spcPct val="200000"/>
              </a:lnSpc>
            </a:pPr>
            <a:r>
              <a:rPr lang="en-US" sz="1400" dirty="0" smtClean="0"/>
              <a:t>Make sure to generate, persist and log a </a:t>
            </a:r>
            <a:r>
              <a:rPr lang="en-US" sz="1400" b="1" dirty="0" smtClean="0"/>
              <a:t>unique</a:t>
            </a:r>
            <a:r>
              <a:rPr lang="en-US" sz="1400" dirty="0" smtClean="0"/>
              <a:t> </a:t>
            </a:r>
            <a:r>
              <a:rPr lang="en-US" sz="1400" b="1" dirty="0" smtClean="0"/>
              <a:t>Transaction ID.</a:t>
            </a:r>
            <a:endParaRPr lang="en-US" sz="1400" dirty="0" smtClean="0"/>
          </a:p>
          <a:p>
            <a:pPr>
              <a:lnSpc>
                <a:spcPct val="200000"/>
              </a:lnSpc>
            </a:pPr>
            <a:r>
              <a:rPr lang="en-US" sz="1400" b="1" dirty="0" smtClean="0"/>
              <a:t>Log your errors</a:t>
            </a:r>
            <a:r>
              <a:rPr lang="en-US" sz="1400" dirty="0" smtClean="0"/>
              <a:t>, </a:t>
            </a:r>
            <a:r>
              <a:rPr lang="en-US" sz="1400" dirty="0"/>
              <a:t>t</a:t>
            </a:r>
            <a:r>
              <a:rPr lang="en-US" sz="1400" dirty="0" smtClean="0"/>
              <a:t>hink twice before skipping exceptions.</a:t>
            </a:r>
          </a:p>
          <a:p>
            <a:pPr>
              <a:lnSpc>
                <a:spcPct val="200000"/>
              </a:lnSpc>
            </a:pPr>
            <a:r>
              <a:rPr lang="en-US" sz="1400" b="1" dirty="0"/>
              <a:t>L</a:t>
            </a:r>
            <a:r>
              <a:rPr lang="en-US" sz="1400" b="1" dirty="0" smtClean="0"/>
              <a:t>og severities </a:t>
            </a:r>
            <a:r>
              <a:rPr lang="mr-IN" sz="1400" dirty="0" smtClean="0"/>
              <a:t>–</a:t>
            </a:r>
            <a:r>
              <a:rPr lang="en-US" sz="1400" dirty="0"/>
              <a:t> </a:t>
            </a:r>
            <a:r>
              <a:rPr lang="en-US" sz="1400" dirty="0" smtClean="0"/>
              <a:t>will these DEBUG statements scale?</a:t>
            </a:r>
          </a:p>
          <a:p>
            <a:pPr>
              <a:lnSpc>
                <a:spcPct val="200000"/>
              </a:lnSpc>
            </a:pPr>
            <a:r>
              <a:rPr lang="en-US" sz="1400" dirty="0" smtClean="0"/>
              <a:t>Pareto principle in logging </a:t>
            </a:r>
            <a:r>
              <a:rPr lang="mr-IN" sz="1400" dirty="0" smtClean="0"/>
              <a:t>–</a:t>
            </a:r>
            <a:r>
              <a:rPr lang="en-US" sz="1400" dirty="0" smtClean="0"/>
              <a:t> remove the </a:t>
            </a:r>
            <a:r>
              <a:rPr lang="en-US" sz="1400" b="1" dirty="0" smtClean="0"/>
              <a:t>waste</a:t>
            </a:r>
            <a:endParaRPr lang="en-US" sz="1400" b="1" dirty="0"/>
          </a:p>
          <a:p>
            <a:pPr>
              <a:lnSpc>
                <a:spcPct val="200000"/>
              </a:lnSpc>
            </a:pPr>
            <a:r>
              <a:rPr lang="en-US" sz="1400" dirty="0" smtClean="0"/>
              <a:t>Critical </a:t>
            </a:r>
            <a:r>
              <a:rPr lang="en-US" sz="1400" dirty="0"/>
              <a:t>for </a:t>
            </a:r>
            <a:r>
              <a:rPr lang="en-US" sz="1400" b="1" dirty="0"/>
              <a:t>distributed / </a:t>
            </a:r>
            <a:r>
              <a:rPr lang="en-US" sz="1400" b="1" dirty="0" err="1"/>
              <a:t>async</a:t>
            </a:r>
            <a:r>
              <a:rPr lang="en-US" sz="1400" b="1" dirty="0"/>
              <a:t> debugging</a:t>
            </a:r>
            <a:r>
              <a:rPr lang="en-US" sz="1400" dirty="0"/>
              <a:t>. </a:t>
            </a:r>
            <a:endParaRPr lang="en-US" sz="1400" dirty="0" smtClean="0"/>
          </a:p>
          <a:p>
            <a:pPr>
              <a:lnSpc>
                <a:spcPct val="200000"/>
              </a:lnSpc>
            </a:pPr>
            <a:endParaRPr lang="en-US" sz="1400" dirty="0" smtClean="0"/>
          </a:p>
        </p:txBody>
      </p:sp>
      <p:pic>
        <p:nvPicPr>
          <p:cNvPr id="35842" name="Picture 2" descr="https://i.imgflip.com/3386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159" y="0"/>
            <a:ext cx="2877841" cy="434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18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Metrics</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smtClean="0"/>
              <a:t>Metrics are time-series data (operational or business) tied to counters and timers.</a:t>
            </a:r>
          </a:p>
          <a:p>
            <a:endParaRPr lang="en-US" sz="1400" dirty="0"/>
          </a:p>
          <a:p>
            <a:r>
              <a:rPr lang="en-US" sz="1400" dirty="0" smtClean="0"/>
              <a:t>Metrics are usually visualized in dashboards</a:t>
            </a:r>
          </a:p>
          <a:p>
            <a:endParaRPr lang="en-US" sz="1400" dirty="0"/>
          </a:p>
          <a:p>
            <a:r>
              <a:rPr lang="en-US" sz="1400" dirty="0" smtClean="0"/>
              <a:t>If done right (percentiles), can be a great source of health monitoring and alerts</a:t>
            </a:r>
          </a:p>
          <a:p>
            <a:endParaRPr lang="en-US" sz="1400" dirty="0"/>
          </a:p>
          <a:p>
            <a:r>
              <a:rPr lang="en-US" sz="1400" b="1" dirty="0" smtClean="0"/>
              <a:t>Cons</a:t>
            </a:r>
            <a:r>
              <a:rPr lang="en-US" sz="1400" dirty="0" smtClean="0"/>
              <a:t>: Hard to get to root cause </a:t>
            </a:r>
            <a:r>
              <a:rPr lang="mr-IN" sz="1400" dirty="0" smtClean="0"/>
              <a:t>–</a:t>
            </a:r>
            <a:r>
              <a:rPr lang="en-US" sz="1400" dirty="0" smtClean="0"/>
              <a:t> data is mostly aggregative in nature</a:t>
            </a:r>
            <a:endParaRPr lang="en-US" sz="1400" dirty="0"/>
          </a:p>
        </p:txBody>
      </p:sp>
    </p:spTree>
    <p:extLst>
      <p:ext uri="{BB962C8B-B14F-4D97-AF65-F5344CB8AC3E}">
        <p14:creationId xmlns:p14="http://schemas.microsoft.com/office/powerpoint/2010/main" val="1482276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Tracing</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smtClean="0"/>
              <a:t>Tracing is the de-facto observability technique in Serverless.</a:t>
            </a:r>
          </a:p>
          <a:p>
            <a:endParaRPr lang="en-US" sz="1400" dirty="0"/>
          </a:p>
          <a:p>
            <a:r>
              <a:rPr lang="en-US" sz="1400" dirty="0" smtClean="0"/>
              <a:t>A detailed story of a distributed flow with multiple </a:t>
            </a:r>
            <a:r>
              <a:rPr lang="en-US" sz="1400" dirty="0" err="1" smtClean="0"/>
              <a:t>async</a:t>
            </a:r>
            <a:r>
              <a:rPr lang="en-US" sz="1400" dirty="0" smtClean="0"/>
              <a:t> services involved.</a:t>
            </a:r>
          </a:p>
          <a:p>
            <a:endParaRPr lang="en-US" sz="1400" dirty="0" smtClean="0">
              <a:hlinkClick r:id="rId3"/>
            </a:endParaRPr>
          </a:p>
          <a:p>
            <a:r>
              <a:rPr lang="en-US" sz="1400" dirty="0" smtClean="0">
                <a:hlinkClick r:id="rId3"/>
              </a:rPr>
              <a:t>OpenTracing </a:t>
            </a:r>
            <a:r>
              <a:rPr lang="en-US" sz="1400" dirty="0" smtClean="0"/>
              <a:t>has been adopted by most vendors (New Relic, </a:t>
            </a:r>
            <a:r>
              <a:rPr lang="en-US" sz="1400" dirty="0" err="1" smtClean="0"/>
              <a:t>DataDog</a:t>
            </a:r>
            <a:r>
              <a:rPr lang="en-US" sz="1400" dirty="0" smtClean="0"/>
              <a:t>, </a:t>
            </a:r>
            <a:r>
              <a:rPr lang="en-US" sz="1400" dirty="0" err="1" smtClean="0"/>
              <a:t>Lightstep</a:t>
            </a:r>
            <a:r>
              <a:rPr lang="en-US" sz="1400" dirty="0" smtClean="0"/>
              <a:t>) </a:t>
            </a:r>
            <a:br>
              <a:rPr lang="en-US" sz="1400" dirty="0" smtClean="0"/>
            </a:br>
            <a:r>
              <a:rPr lang="en-US" sz="1400" dirty="0" smtClean="0"/>
              <a:t>and open-source projects (Jaeger, </a:t>
            </a:r>
            <a:r>
              <a:rPr lang="en-US" sz="1400" dirty="0" err="1" smtClean="0"/>
              <a:t>Zipkin</a:t>
            </a:r>
            <a:r>
              <a:rPr lang="en-US" sz="1400" dirty="0" smtClean="0"/>
              <a:t>).</a:t>
            </a:r>
          </a:p>
          <a:p>
            <a:endParaRPr lang="en-US" sz="1400" dirty="0"/>
          </a:p>
          <a:p>
            <a:r>
              <a:rPr lang="en-US" sz="1400" dirty="0" smtClean="0"/>
              <a:t>Usually requires code annotations, wrappers or filters. </a:t>
            </a:r>
          </a:p>
          <a:p>
            <a:endParaRPr lang="en-US" sz="1400" dirty="0"/>
          </a:p>
          <a:p>
            <a:r>
              <a:rPr lang="en-US" sz="1400" dirty="0" smtClean="0"/>
              <a:t>Can be eased with AOP-like approached that </a:t>
            </a:r>
            <a:r>
              <a:rPr lang="en-US" sz="1400" dirty="0"/>
              <a:t>auto-inject traces. </a:t>
            </a:r>
            <a:r>
              <a:rPr lang="en-US" sz="1000" dirty="0">
                <a:hlinkClick r:id="rId4"/>
              </a:rPr>
              <a:t>https://</a:t>
            </a:r>
            <a:r>
              <a:rPr lang="en-US" sz="1000" dirty="0" err="1">
                <a:hlinkClick r:id="rId4"/>
              </a:rPr>
              <a:t>bit.ly</a:t>
            </a:r>
            <a:r>
              <a:rPr lang="en-US" sz="1000" dirty="0">
                <a:hlinkClick r:id="rId4"/>
              </a:rPr>
              <a:t>/2Kd4QcR</a:t>
            </a:r>
            <a:endParaRPr lang="en-US" sz="900" dirty="0" smtClean="0"/>
          </a:p>
        </p:txBody>
      </p:sp>
    </p:spTree>
    <p:extLst>
      <p:ext uri="{BB962C8B-B14F-4D97-AF65-F5344CB8AC3E}">
        <p14:creationId xmlns:p14="http://schemas.microsoft.com/office/powerpoint/2010/main" val="942141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with Tracing</a:t>
            </a:r>
            <a:endParaRPr lang="en-US" dirty="0"/>
          </a:p>
        </p:txBody>
      </p:sp>
      <p:sp>
        <p:nvSpPr>
          <p:cNvPr id="3" name="Content Placeholder 2"/>
          <p:cNvSpPr>
            <a:spLocks noGrp="1"/>
          </p:cNvSpPr>
          <p:nvPr>
            <p:ph idx="12"/>
          </p:nvPr>
        </p:nvSpPr>
        <p:spPr>
          <a:xfrm>
            <a:off x="510779" y="1112984"/>
            <a:ext cx="8197998" cy="3069454"/>
          </a:xfrm>
        </p:spPr>
        <p:txBody>
          <a:bodyPr/>
          <a:lstStyle/>
          <a:p>
            <a:pPr marL="342900" indent="-342900">
              <a:lnSpc>
                <a:spcPct val="200000"/>
              </a:lnSpc>
              <a:buClr>
                <a:schemeClr val="tx2">
                  <a:lumMod val="40000"/>
                  <a:lumOff val="60000"/>
                </a:schemeClr>
              </a:buClr>
              <a:buAutoNum type="arabicPeriod"/>
            </a:pPr>
            <a:r>
              <a:rPr lang="en-US" sz="1400" dirty="0" smtClean="0"/>
              <a:t>Need to pass a </a:t>
            </a:r>
            <a:r>
              <a:rPr lang="en-US" sz="1400" b="1" dirty="0" smtClean="0"/>
              <a:t>Trace ID </a:t>
            </a:r>
            <a:r>
              <a:rPr lang="en-US" sz="1400" dirty="0" smtClean="0"/>
              <a:t>across all services, sometimes 3</a:t>
            </a:r>
            <a:r>
              <a:rPr lang="en-US" sz="1400" baseline="30000" dirty="0" smtClean="0"/>
              <a:t>rd</a:t>
            </a:r>
            <a:r>
              <a:rPr lang="en-US" sz="1400" dirty="0" smtClean="0"/>
              <a:t> parties which you can not control.</a:t>
            </a:r>
          </a:p>
          <a:p>
            <a:pPr marL="342900" indent="-342900">
              <a:lnSpc>
                <a:spcPct val="200000"/>
              </a:lnSpc>
              <a:buClr>
                <a:schemeClr val="tx2">
                  <a:lumMod val="40000"/>
                  <a:lumOff val="60000"/>
                </a:schemeClr>
              </a:buClr>
              <a:buAutoNum type="arabicPeriod"/>
            </a:pPr>
            <a:r>
              <a:rPr lang="en-US" sz="1400" dirty="0" smtClean="0"/>
              <a:t>Need a way to store, analyze and visualize.</a:t>
            </a:r>
          </a:p>
          <a:p>
            <a:pPr marL="342900" indent="-342900">
              <a:lnSpc>
                <a:spcPct val="200000"/>
              </a:lnSpc>
              <a:buClr>
                <a:schemeClr val="tx2">
                  <a:lumMod val="40000"/>
                  <a:lumOff val="60000"/>
                </a:schemeClr>
              </a:buClr>
              <a:buAutoNum type="arabicPeriod"/>
            </a:pPr>
            <a:r>
              <a:rPr lang="en-US" sz="1400" dirty="0" smtClean="0"/>
              <a:t>Need a way to raise/lower the </a:t>
            </a:r>
            <a:r>
              <a:rPr lang="en-US" sz="1400" b="1" dirty="0" smtClean="0"/>
              <a:t>number of transactions traced </a:t>
            </a:r>
            <a:r>
              <a:rPr lang="en-US" sz="1400" dirty="0" smtClean="0"/>
              <a:t>in real-time.</a:t>
            </a:r>
          </a:p>
          <a:p>
            <a:pPr marL="342900" indent="-342900">
              <a:lnSpc>
                <a:spcPct val="200000"/>
              </a:lnSpc>
              <a:buClr>
                <a:schemeClr val="tx2">
                  <a:lumMod val="40000"/>
                  <a:lumOff val="60000"/>
                </a:schemeClr>
              </a:buClr>
              <a:buAutoNum type="arabicPeriod"/>
            </a:pPr>
            <a:r>
              <a:rPr lang="en-US" sz="1400" dirty="0" smtClean="0"/>
              <a:t>Many tools are AWS-first (and possibly last).</a:t>
            </a:r>
          </a:p>
          <a:p>
            <a:pPr marL="342900" indent="-342900">
              <a:lnSpc>
                <a:spcPct val="200000"/>
              </a:lnSpc>
              <a:buClr>
                <a:schemeClr val="tx2">
                  <a:lumMod val="40000"/>
                  <a:lumOff val="60000"/>
                </a:schemeClr>
              </a:buClr>
              <a:buAutoNum type="arabicPeriod"/>
            </a:pPr>
            <a:r>
              <a:rPr lang="en-US" sz="1400" dirty="0" smtClean="0"/>
              <a:t>How to </a:t>
            </a:r>
            <a:r>
              <a:rPr lang="en-US" sz="1400" b="1" dirty="0" smtClean="0"/>
              <a:t>debug</a:t>
            </a:r>
            <a:r>
              <a:rPr lang="en-US" sz="1400" dirty="0" smtClean="0"/>
              <a:t> the code?</a:t>
            </a:r>
            <a:endParaRPr lang="en-US" sz="1400" dirty="0"/>
          </a:p>
        </p:txBody>
      </p:sp>
    </p:spTree>
    <p:extLst>
      <p:ext uri="{BB962C8B-B14F-4D97-AF65-F5344CB8AC3E}">
        <p14:creationId xmlns:p14="http://schemas.microsoft.com/office/powerpoint/2010/main" val="524919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smtClean="0"/>
              <a:t>Many tools monitor Serverless frameworks from the outside.</a:t>
            </a:r>
          </a:p>
          <a:p>
            <a:endParaRPr lang="en-US" sz="1400" dirty="0" smtClean="0"/>
          </a:p>
          <a:p>
            <a:r>
              <a:rPr lang="en-US" sz="1400" dirty="0" smtClean="0"/>
              <a:t>They look at the Functions footprint and external resources consumed.</a:t>
            </a:r>
          </a:p>
          <a:p>
            <a:endParaRPr lang="en-US" sz="1400" dirty="0"/>
          </a:p>
          <a:p>
            <a:r>
              <a:rPr lang="en-US" sz="1400" dirty="0" smtClean="0"/>
              <a:t>Same challenges as with tracing.</a:t>
            </a:r>
          </a:p>
          <a:p>
            <a:endParaRPr lang="en-US" sz="1400" dirty="0"/>
          </a:p>
          <a:p>
            <a:r>
              <a:rPr lang="en-US" sz="1400" dirty="0" smtClean="0"/>
              <a:t>If it is still unclear what are we talking about:</a:t>
            </a:r>
          </a:p>
          <a:p>
            <a:r>
              <a:rPr lang="en-US" sz="1400" i="1" dirty="0" smtClean="0"/>
              <a:t>AWS X-Ray, Google </a:t>
            </a:r>
            <a:r>
              <a:rPr lang="en-US" sz="1400" i="1" dirty="0" err="1" smtClean="0"/>
              <a:t>Stackdriver</a:t>
            </a:r>
            <a:r>
              <a:rPr lang="en-US" sz="1400" i="1" dirty="0" smtClean="0"/>
              <a:t>, </a:t>
            </a:r>
            <a:r>
              <a:rPr lang="en-US" sz="1400" i="1" dirty="0" err="1" smtClean="0"/>
              <a:t>Lumigo</a:t>
            </a:r>
            <a:r>
              <a:rPr lang="en-US" sz="1400" i="1" dirty="0" smtClean="0"/>
              <a:t>, </a:t>
            </a:r>
            <a:r>
              <a:rPr lang="en-US" sz="1400" i="1" dirty="0" err="1" smtClean="0"/>
              <a:t>Epsagon</a:t>
            </a:r>
            <a:r>
              <a:rPr lang="en-US" sz="1400" i="1" dirty="0" smtClean="0"/>
              <a:t>, </a:t>
            </a:r>
            <a:r>
              <a:rPr lang="en-US" sz="1400" i="1" dirty="0" err="1" smtClean="0"/>
              <a:t>IOpipe</a:t>
            </a:r>
            <a:r>
              <a:rPr lang="en-US" sz="1400" i="1" dirty="0" smtClean="0"/>
              <a:t> and more.</a:t>
            </a:r>
          </a:p>
          <a:p>
            <a:endParaRPr lang="en-US" sz="1400" dirty="0"/>
          </a:p>
        </p:txBody>
      </p:sp>
    </p:spTree>
    <p:extLst>
      <p:ext uri="{BB962C8B-B14F-4D97-AF65-F5344CB8AC3E}">
        <p14:creationId xmlns:p14="http://schemas.microsoft.com/office/powerpoint/2010/main" val="1546646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510779" y="1112984"/>
            <a:ext cx="8197998" cy="3069454"/>
          </a:xfrm>
        </p:spPr>
        <p:txBody>
          <a:bodyPr/>
          <a:lstStyle/>
          <a:p>
            <a:pPr algn="ctr"/>
            <a:r>
              <a:rPr lang="en-US" b="1" dirty="0" smtClean="0"/>
              <a:t>Tracing </a:t>
            </a:r>
            <a:r>
              <a:rPr lang="en-US" b="1" dirty="0"/>
              <a:t>and environmental monitoring are </a:t>
            </a:r>
            <a:r>
              <a:rPr lang="en-US" b="1" u="sng" dirty="0"/>
              <a:t>very powerful</a:t>
            </a:r>
            <a:r>
              <a:rPr lang="en-US" b="1" dirty="0"/>
              <a:t> </a:t>
            </a:r>
            <a:endParaRPr lang="en-US" b="1" dirty="0" smtClean="0"/>
          </a:p>
          <a:p>
            <a:pPr algn="ctr"/>
            <a:r>
              <a:rPr lang="en-US" sz="3600" b="1" dirty="0" smtClean="0"/>
              <a:t>but </a:t>
            </a:r>
          </a:p>
          <a:p>
            <a:pPr algn="ctr"/>
            <a:r>
              <a:rPr lang="en-US" b="1" dirty="0" smtClean="0"/>
              <a:t>we </a:t>
            </a:r>
            <a:r>
              <a:rPr lang="en-US" b="1" dirty="0"/>
              <a:t>want </a:t>
            </a:r>
            <a:r>
              <a:rPr lang="en-US" b="1" dirty="0" smtClean="0"/>
              <a:t>to </a:t>
            </a:r>
            <a:r>
              <a:rPr lang="en-US" b="1" u="sng" dirty="0" smtClean="0"/>
              <a:t>debug</a:t>
            </a:r>
            <a:endParaRPr lang="en-US" b="1" dirty="0"/>
          </a:p>
        </p:txBody>
      </p:sp>
    </p:spTree>
    <p:extLst>
      <p:ext uri="{BB962C8B-B14F-4D97-AF65-F5344CB8AC3E}">
        <p14:creationId xmlns:p14="http://schemas.microsoft.com/office/powerpoint/2010/main" val="792398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Creative</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W</a:t>
            </a:r>
            <a:r>
              <a:rPr lang="en-US" sz="1400" dirty="0" smtClean="0"/>
              <a:t>e wish to bring back ancient techniques to the modern world.</a:t>
            </a:r>
          </a:p>
          <a:p>
            <a:endParaRPr lang="en-US" sz="1400" dirty="0" smtClean="0"/>
          </a:p>
          <a:p>
            <a:r>
              <a:rPr lang="en-US" sz="1400" dirty="0" smtClean="0"/>
              <a:t>- Guardian Angel</a:t>
            </a:r>
          </a:p>
          <a:p>
            <a:endParaRPr lang="en-US" sz="1400" dirty="0"/>
          </a:p>
          <a:p>
            <a:r>
              <a:rPr lang="en-US" sz="1400" dirty="0" smtClean="0"/>
              <a:t>- Brute-force agent</a:t>
            </a:r>
          </a:p>
          <a:p>
            <a:endParaRPr lang="en-US" sz="1400" dirty="0"/>
          </a:p>
          <a:p>
            <a:r>
              <a:rPr lang="en-US" sz="1400" dirty="0" smtClean="0"/>
              <a:t>- Layered agent</a:t>
            </a:r>
            <a:endParaRPr lang="en-US" sz="1400" dirty="0"/>
          </a:p>
        </p:txBody>
      </p:sp>
    </p:spTree>
    <p:extLst>
      <p:ext uri="{BB962C8B-B14F-4D97-AF65-F5344CB8AC3E}">
        <p14:creationId xmlns:p14="http://schemas.microsoft.com/office/powerpoint/2010/main" val="1620291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79" y="1654244"/>
            <a:ext cx="8197998" cy="629447"/>
          </a:xfrm>
        </p:spPr>
        <p:txBody>
          <a:bodyPr/>
          <a:lstStyle/>
          <a:p>
            <a:r>
              <a:rPr lang="en-US" dirty="0" smtClean="0"/>
              <a:t>But first, survey</a:t>
            </a:r>
            <a:endParaRPr lang="en-US" dirty="0"/>
          </a:p>
        </p:txBody>
      </p:sp>
    </p:spTree>
    <p:extLst>
      <p:ext uri="{BB962C8B-B14F-4D97-AF65-F5344CB8AC3E}">
        <p14:creationId xmlns:p14="http://schemas.microsoft.com/office/powerpoint/2010/main" val="523720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Guardian Angel</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a:t>A template framework to apply the following techniques within </a:t>
            </a:r>
            <a:r>
              <a:rPr lang="en-US" sz="1400" dirty="0" smtClean="0"/>
              <a:t>a Function:</a:t>
            </a:r>
            <a:endParaRPr lang="en-US" sz="1400" dirty="0"/>
          </a:p>
          <a:p>
            <a:pPr>
              <a:lnSpc>
                <a:spcPct val="150000"/>
              </a:lnSpc>
            </a:pPr>
            <a:r>
              <a:rPr lang="en-US" sz="1400" dirty="0" smtClean="0"/>
              <a:t>- </a:t>
            </a:r>
            <a:r>
              <a:rPr lang="en-US" sz="1400" dirty="0" err="1" smtClean="0"/>
              <a:t>Stateful</a:t>
            </a:r>
            <a:r>
              <a:rPr lang="en-US" sz="1400" dirty="0" smtClean="0"/>
              <a:t> </a:t>
            </a:r>
            <a:r>
              <a:rPr lang="en-US" sz="1400" dirty="0"/>
              <a:t>thread naming </a:t>
            </a:r>
          </a:p>
          <a:p>
            <a:pPr>
              <a:lnSpc>
                <a:spcPct val="150000"/>
              </a:lnSpc>
            </a:pPr>
            <a:r>
              <a:rPr lang="en-US" sz="1400" dirty="0" smtClean="0"/>
              <a:t>- Global </a:t>
            </a:r>
            <a:r>
              <a:rPr lang="en-US" sz="1400" dirty="0"/>
              <a:t>exception </a:t>
            </a:r>
            <a:r>
              <a:rPr lang="en-US" sz="1400" dirty="0" smtClean="0"/>
              <a:t>handling</a:t>
            </a:r>
            <a:endParaRPr lang="en-US" sz="1400" dirty="0"/>
          </a:p>
          <a:p>
            <a:pPr>
              <a:lnSpc>
                <a:spcPct val="150000"/>
              </a:lnSpc>
            </a:pPr>
            <a:r>
              <a:rPr lang="en-US" sz="1400" dirty="0" smtClean="0"/>
              <a:t>- Preemptive </a:t>
            </a:r>
            <a:r>
              <a:rPr lang="en-US" sz="1400" dirty="0" err="1" smtClean="0"/>
              <a:t>jstack</a:t>
            </a:r>
            <a:endParaRPr lang="en-US" sz="1400" dirty="0"/>
          </a:p>
          <a:p>
            <a:pPr>
              <a:lnSpc>
                <a:spcPct val="150000"/>
              </a:lnSpc>
            </a:pPr>
            <a:r>
              <a:rPr lang="en-US" sz="1400" dirty="0" smtClean="0"/>
              <a:t>- Timeout </a:t>
            </a:r>
            <a:r>
              <a:rPr lang="en-US" sz="1400" dirty="0"/>
              <a:t>and critical failure state capture</a:t>
            </a:r>
          </a:p>
          <a:p>
            <a:pPr>
              <a:lnSpc>
                <a:spcPct val="150000"/>
              </a:lnSpc>
            </a:pPr>
            <a:endParaRPr lang="en-US" sz="1400" dirty="0"/>
          </a:p>
          <a:p>
            <a:pPr>
              <a:lnSpc>
                <a:spcPct val="150000"/>
              </a:lnSpc>
            </a:pPr>
            <a:r>
              <a:rPr lang="en-US" sz="1400" b="1" dirty="0"/>
              <a:t>Considerations</a:t>
            </a:r>
            <a:r>
              <a:rPr lang="en-US" sz="1400" dirty="0"/>
              <a:t>: consistent across distributed flows, </a:t>
            </a:r>
          </a:p>
          <a:p>
            <a:pPr>
              <a:lnSpc>
                <a:spcPct val="150000"/>
              </a:lnSpc>
            </a:pPr>
            <a:r>
              <a:rPr lang="en-US" sz="1400" dirty="0"/>
              <a:t>Throttles at scale, minimal code change.</a:t>
            </a:r>
          </a:p>
          <a:p>
            <a:pPr>
              <a:lnSpc>
                <a:spcPct val="150000"/>
              </a:lnSpc>
            </a:pPr>
            <a:endParaRPr lang="en-US" sz="1400" dirty="0"/>
          </a:p>
          <a:p>
            <a:pPr>
              <a:lnSpc>
                <a:spcPct val="150000"/>
              </a:lnSpc>
            </a:pPr>
            <a:endParaRPr lang="en-US" sz="1400" dirty="0"/>
          </a:p>
          <a:p>
            <a:pPr>
              <a:lnSpc>
                <a:spcPct val="150000"/>
              </a:lnSpc>
            </a:pPr>
            <a:endParaRPr lang="en-US" sz="1400" dirty="0"/>
          </a:p>
        </p:txBody>
      </p:sp>
    </p:spTree>
    <p:extLst>
      <p:ext uri="{BB962C8B-B14F-4D97-AF65-F5344CB8AC3E}">
        <p14:creationId xmlns:p14="http://schemas.microsoft.com/office/powerpoint/2010/main" val="966298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Guardian Angel</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a:t>A template framework to apply the following techniques within </a:t>
            </a:r>
            <a:r>
              <a:rPr lang="en-US" sz="1400" dirty="0" smtClean="0"/>
              <a:t>a Function:</a:t>
            </a:r>
            <a:endParaRPr lang="en-US" sz="1400" dirty="0"/>
          </a:p>
          <a:p>
            <a:pPr>
              <a:lnSpc>
                <a:spcPct val="150000"/>
              </a:lnSpc>
            </a:pPr>
            <a:r>
              <a:rPr lang="en-US" sz="1400" dirty="0" smtClean="0"/>
              <a:t>- </a:t>
            </a:r>
            <a:r>
              <a:rPr lang="en-US" sz="1400" dirty="0" err="1" smtClean="0"/>
              <a:t>Stateful</a:t>
            </a:r>
            <a:r>
              <a:rPr lang="en-US" sz="1400" dirty="0" smtClean="0"/>
              <a:t> </a:t>
            </a:r>
            <a:r>
              <a:rPr lang="en-US" sz="1400" dirty="0"/>
              <a:t>thread naming </a:t>
            </a:r>
          </a:p>
          <a:p>
            <a:pPr>
              <a:lnSpc>
                <a:spcPct val="150000"/>
              </a:lnSpc>
            </a:pPr>
            <a:r>
              <a:rPr lang="en-US" sz="1400" dirty="0" smtClean="0"/>
              <a:t>- Global </a:t>
            </a:r>
            <a:r>
              <a:rPr lang="en-US" sz="1400" dirty="0"/>
              <a:t>exception </a:t>
            </a:r>
            <a:r>
              <a:rPr lang="en-US" sz="1400" dirty="0" smtClean="0"/>
              <a:t>handling</a:t>
            </a:r>
            <a:endParaRPr lang="en-US" sz="1400" dirty="0"/>
          </a:p>
          <a:p>
            <a:pPr>
              <a:lnSpc>
                <a:spcPct val="150000"/>
              </a:lnSpc>
            </a:pPr>
            <a:r>
              <a:rPr lang="en-US" sz="1400" dirty="0" smtClean="0"/>
              <a:t>- Preemptive </a:t>
            </a:r>
            <a:r>
              <a:rPr lang="en-US" sz="1400" dirty="0" err="1" smtClean="0"/>
              <a:t>jstack</a:t>
            </a:r>
            <a:endParaRPr lang="en-US" sz="1400" dirty="0"/>
          </a:p>
          <a:p>
            <a:pPr>
              <a:lnSpc>
                <a:spcPct val="150000"/>
              </a:lnSpc>
            </a:pPr>
            <a:r>
              <a:rPr lang="en-US" sz="1400" dirty="0" smtClean="0"/>
              <a:t>- Timeout </a:t>
            </a:r>
            <a:r>
              <a:rPr lang="en-US" sz="1400" dirty="0"/>
              <a:t>and critical failure state capture</a:t>
            </a:r>
          </a:p>
          <a:p>
            <a:pPr>
              <a:lnSpc>
                <a:spcPct val="150000"/>
              </a:lnSpc>
            </a:pPr>
            <a:endParaRPr lang="en-US" sz="1400" dirty="0"/>
          </a:p>
          <a:p>
            <a:pPr>
              <a:lnSpc>
                <a:spcPct val="150000"/>
              </a:lnSpc>
            </a:pPr>
            <a:r>
              <a:rPr lang="en-US" sz="1400" b="1" dirty="0"/>
              <a:t>Considerations</a:t>
            </a:r>
            <a:r>
              <a:rPr lang="en-US" sz="1400" dirty="0"/>
              <a:t>: consistent across distributed flows, </a:t>
            </a:r>
          </a:p>
          <a:p>
            <a:pPr>
              <a:lnSpc>
                <a:spcPct val="150000"/>
              </a:lnSpc>
            </a:pPr>
            <a:r>
              <a:rPr lang="en-US" sz="1400" dirty="0"/>
              <a:t>Throttles at scale, minimal code change.</a:t>
            </a:r>
          </a:p>
          <a:p>
            <a:pPr>
              <a:lnSpc>
                <a:spcPct val="150000"/>
              </a:lnSpc>
            </a:pPr>
            <a:endParaRPr lang="en-US" sz="1400" dirty="0"/>
          </a:p>
          <a:p>
            <a:pPr>
              <a:lnSpc>
                <a:spcPct val="150000"/>
              </a:lnSpc>
            </a:pPr>
            <a:endParaRPr lang="en-US" sz="1400" dirty="0"/>
          </a:p>
          <a:p>
            <a:pPr>
              <a:lnSpc>
                <a:spcPct val="150000"/>
              </a:lnSpc>
            </a:pPr>
            <a:endParaRPr lang="en-US" sz="1400" dirty="0"/>
          </a:p>
        </p:txBody>
      </p:sp>
      <p:pic>
        <p:nvPicPr>
          <p:cNvPr id="46082" name="Picture 2" descr="mage result for demo time"/>
          <p:cNvPicPr>
            <a:picLocks noChangeAspect="1" noChangeArrowheads="1"/>
          </p:cNvPicPr>
          <p:nvPr/>
        </p:nvPicPr>
        <p:blipFill rotWithShape="1">
          <a:blip r:embed="rId3">
            <a:extLst>
              <a:ext uri="{28A0092B-C50C-407E-A947-70E740481C1C}">
                <a14:useLocalDpi xmlns:a14="http://schemas.microsoft.com/office/drawing/2010/main" val="0"/>
              </a:ext>
            </a:extLst>
          </a:blip>
          <a:srcRect r="32082"/>
          <a:stretch/>
        </p:blipFill>
        <p:spPr bwMode="auto">
          <a:xfrm>
            <a:off x="5243807" y="509877"/>
            <a:ext cx="3881534"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Agents in Lambdas</a:t>
            </a:r>
            <a:endParaRPr lang="en-US" dirty="0"/>
          </a:p>
        </p:txBody>
      </p:sp>
      <p:sp>
        <p:nvSpPr>
          <p:cNvPr id="6" name="Content Placeholder 5"/>
          <p:cNvSpPr>
            <a:spLocks noGrp="1"/>
          </p:cNvSpPr>
          <p:nvPr>
            <p:ph idx="12"/>
          </p:nvPr>
        </p:nvSpPr>
        <p:spPr/>
        <p:txBody>
          <a:bodyPr/>
          <a:lstStyle/>
          <a:p>
            <a:endParaRPr lang="en-US"/>
          </a:p>
        </p:txBody>
      </p:sp>
      <p:pic>
        <p:nvPicPr>
          <p:cNvPr id="44034" name="Picture 2" descr="https://i.imgflip.com/3396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342" y="1046018"/>
            <a:ext cx="5594220" cy="329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19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Agents in Lambdas</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a:t>In most </a:t>
            </a:r>
            <a:r>
              <a:rPr lang="en-US" sz="1400" dirty="0" err="1"/>
              <a:t>FaaS</a:t>
            </a:r>
            <a:r>
              <a:rPr lang="en-US" sz="1400" dirty="0"/>
              <a:t> the execution runtime is limited </a:t>
            </a:r>
            <a:r>
              <a:rPr lang="en-US" sz="1400" dirty="0" smtClean="0"/>
              <a:t>(Java </a:t>
            </a:r>
            <a:r>
              <a:rPr lang="en-US" sz="1400" b="1" dirty="0" smtClean="0"/>
              <a:t>8</a:t>
            </a:r>
            <a:r>
              <a:rPr lang="en-US" sz="1400" dirty="0" smtClean="0"/>
              <a:t>) </a:t>
            </a:r>
            <a:r>
              <a:rPr lang="en-US" sz="1400" dirty="0"/>
              <a:t>but it can be extended.</a:t>
            </a:r>
          </a:p>
          <a:p>
            <a:pPr>
              <a:lnSpc>
                <a:spcPct val="150000"/>
              </a:lnSpc>
            </a:pPr>
            <a:endParaRPr lang="en-US" sz="1400" dirty="0"/>
          </a:p>
          <a:p>
            <a:pPr>
              <a:lnSpc>
                <a:spcPct val="150000"/>
              </a:lnSpc>
            </a:pPr>
            <a:r>
              <a:rPr lang="en-US" sz="1400" dirty="0"/>
              <a:t>While AWS Layers </a:t>
            </a:r>
            <a:r>
              <a:rPr lang="en-US" sz="1400" dirty="0" smtClean="0"/>
              <a:t>were first </a:t>
            </a:r>
            <a:r>
              <a:rPr lang="en-US" sz="1400" dirty="0"/>
              <a:t>used to optimize function creation</a:t>
            </a:r>
            <a:r>
              <a:rPr lang="en-US" sz="1400" dirty="0" smtClean="0"/>
              <a:t>, </a:t>
            </a:r>
          </a:p>
          <a:p>
            <a:pPr>
              <a:lnSpc>
                <a:spcPct val="150000"/>
              </a:lnSpc>
            </a:pPr>
            <a:r>
              <a:rPr lang="en-US" sz="1400" dirty="0" smtClean="0"/>
              <a:t>it can also be used as a poor man’s instrumentation or even a full blown one.</a:t>
            </a:r>
          </a:p>
          <a:p>
            <a:pPr>
              <a:lnSpc>
                <a:spcPct val="150000"/>
              </a:lnSpc>
            </a:pPr>
            <a:endParaRPr lang="en-US" sz="1400" dirty="0"/>
          </a:p>
          <a:p>
            <a:pPr>
              <a:lnSpc>
                <a:spcPct val="150000"/>
              </a:lnSpc>
            </a:pPr>
            <a:r>
              <a:rPr lang="en-US" sz="1400" dirty="0" smtClean="0"/>
              <a:t>Running a custom runtime as a function can bring back a lot of technics, including agents.</a:t>
            </a:r>
            <a:endParaRPr lang="en-US" sz="1400" dirty="0"/>
          </a:p>
        </p:txBody>
      </p:sp>
    </p:spTree>
    <p:extLst>
      <p:ext uri="{BB962C8B-B14F-4D97-AF65-F5344CB8AC3E}">
        <p14:creationId xmlns:p14="http://schemas.microsoft.com/office/powerpoint/2010/main" val="46079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Brute-force Agent</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a:t>A template framework to apply the following techniques within </a:t>
            </a:r>
            <a:r>
              <a:rPr lang="en-US" sz="1400" dirty="0" smtClean="0"/>
              <a:t>a Function:</a:t>
            </a:r>
            <a:endParaRPr lang="en-US" sz="1400" dirty="0"/>
          </a:p>
          <a:p>
            <a:pPr>
              <a:lnSpc>
                <a:spcPct val="150000"/>
              </a:lnSpc>
            </a:pPr>
            <a:r>
              <a:rPr lang="en-US" sz="1400" dirty="0" smtClean="0"/>
              <a:t>- Download an agent</a:t>
            </a:r>
            <a:endParaRPr lang="en-US" sz="1400" dirty="0"/>
          </a:p>
          <a:p>
            <a:pPr>
              <a:lnSpc>
                <a:spcPct val="150000"/>
              </a:lnSpc>
            </a:pPr>
            <a:r>
              <a:rPr lang="en-US" sz="1400" dirty="0" smtClean="0"/>
              <a:t>- Spin another JVM with the agent</a:t>
            </a:r>
            <a:endParaRPr lang="en-US" sz="1400" dirty="0"/>
          </a:p>
          <a:p>
            <a:pPr>
              <a:lnSpc>
                <a:spcPct val="150000"/>
              </a:lnSpc>
            </a:pPr>
            <a:endParaRPr lang="en-US" sz="1400" dirty="0"/>
          </a:p>
          <a:p>
            <a:pPr>
              <a:lnSpc>
                <a:spcPct val="150000"/>
              </a:lnSpc>
            </a:pPr>
            <a:endParaRPr lang="en-US" sz="1400" dirty="0"/>
          </a:p>
          <a:p>
            <a:pPr>
              <a:lnSpc>
                <a:spcPct val="150000"/>
              </a:lnSpc>
            </a:pPr>
            <a:endParaRPr lang="en-US" sz="1400" dirty="0"/>
          </a:p>
          <a:p>
            <a:pPr>
              <a:lnSpc>
                <a:spcPct val="150000"/>
              </a:lnSpc>
            </a:pPr>
            <a:endParaRPr lang="en-US" sz="1400" dirty="0"/>
          </a:p>
        </p:txBody>
      </p:sp>
    </p:spTree>
    <p:extLst>
      <p:ext uri="{BB962C8B-B14F-4D97-AF65-F5344CB8AC3E}">
        <p14:creationId xmlns:p14="http://schemas.microsoft.com/office/powerpoint/2010/main" val="1387726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Layered Agent</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Using </a:t>
            </a:r>
            <a:r>
              <a:rPr lang="en-US" sz="1400" b="1" dirty="0" smtClean="0"/>
              <a:t>AWS Layers </a:t>
            </a:r>
            <a:r>
              <a:rPr lang="en-US" sz="1400" dirty="0" smtClean="0"/>
              <a:t>to inject an agent</a:t>
            </a:r>
          </a:p>
          <a:p>
            <a:pPr>
              <a:lnSpc>
                <a:spcPct val="150000"/>
              </a:lnSpc>
            </a:pPr>
            <a:r>
              <a:rPr lang="en-US" sz="1400" dirty="0" smtClean="0"/>
              <a:t>Wrap the user Lambda with </a:t>
            </a:r>
            <a:r>
              <a:rPr lang="en-US" sz="1400" b="1" dirty="0" smtClean="0"/>
              <a:t>our own</a:t>
            </a:r>
          </a:p>
          <a:p>
            <a:pPr>
              <a:lnSpc>
                <a:spcPct val="150000"/>
              </a:lnSpc>
            </a:pPr>
            <a:r>
              <a:rPr lang="en-US" sz="1400" dirty="0" smtClean="0"/>
              <a:t>Uses </a:t>
            </a:r>
            <a:r>
              <a:rPr lang="en-US" sz="1400" b="1" dirty="0" smtClean="0"/>
              <a:t>dynamic attach </a:t>
            </a:r>
            <a:r>
              <a:rPr lang="en-US" sz="1400" dirty="0" smtClean="0"/>
              <a:t>to load agent</a:t>
            </a:r>
            <a:endParaRPr lang="en-US" sz="1400" dirty="0"/>
          </a:p>
          <a:p>
            <a:pPr>
              <a:lnSpc>
                <a:spcPct val="150000"/>
              </a:lnSpc>
            </a:pPr>
            <a:endParaRPr lang="en-US" sz="1400" dirty="0"/>
          </a:p>
        </p:txBody>
      </p:sp>
    </p:spTree>
    <p:extLst>
      <p:ext uri="{BB962C8B-B14F-4D97-AF65-F5344CB8AC3E}">
        <p14:creationId xmlns:p14="http://schemas.microsoft.com/office/powerpoint/2010/main" val="1796617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Layered Agent</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Using </a:t>
            </a:r>
            <a:r>
              <a:rPr lang="en-US" sz="1400" b="1" dirty="0" smtClean="0"/>
              <a:t>AWS Layers </a:t>
            </a:r>
            <a:r>
              <a:rPr lang="en-US" sz="1400" dirty="0" smtClean="0"/>
              <a:t>to inject an agent</a:t>
            </a:r>
          </a:p>
          <a:p>
            <a:pPr>
              <a:lnSpc>
                <a:spcPct val="150000"/>
              </a:lnSpc>
            </a:pPr>
            <a:r>
              <a:rPr lang="en-US" sz="1400" dirty="0" smtClean="0"/>
              <a:t>Wrap the user Lambda with </a:t>
            </a:r>
            <a:r>
              <a:rPr lang="en-US" sz="1400" b="1" dirty="0" smtClean="0"/>
              <a:t>our own</a:t>
            </a:r>
          </a:p>
          <a:p>
            <a:pPr>
              <a:lnSpc>
                <a:spcPct val="150000"/>
              </a:lnSpc>
            </a:pPr>
            <a:r>
              <a:rPr lang="en-US" sz="1400" dirty="0" smtClean="0"/>
              <a:t>Uses </a:t>
            </a:r>
            <a:r>
              <a:rPr lang="en-US" sz="1400" b="1" dirty="0" smtClean="0"/>
              <a:t>dynamic attach </a:t>
            </a:r>
            <a:r>
              <a:rPr lang="en-US" sz="1400" dirty="0" smtClean="0"/>
              <a:t>to load agent</a:t>
            </a:r>
            <a:endParaRPr lang="en-US" sz="1400" dirty="0"/>
          </a:p>
          <a:p>
            <a:pPr>
              <a:lnSpc>
                <a:spcPct val="150000"/>
              </a:lnSpc>
            </a:pPr>
            <a:endParaRPr lang="en-US" sz="1400" dirty="0"/>
          </a:p>
        </p:txBody>
      </p:sp>
      <p:pic>
        <p:nvPicPr>
          <p:cNvPr id="4" name="Picture 2" descr="mage result for demo time"/>
          <p:cNvPicPr>
            <a:picLocks noChangeAspect="1" noChangeArrowheads="1"/>
          </p:cNvPicPr>
          <p:nvPr/>
        </p:nvPicPr>
        <p:blipFill rotWithShape="1">
          <a:blip r:embed="rId3">
            <a:extLst>
              <a:ext uri="{28A0092B-C50C-407E-A947-70E740481C1C}">
                <a14:useLocalDpi xmlns:a14="http://schemas.microsoft.com/office/drawing/2010/main" val="0"/>
              </a:ext>
            </a:extLst>
          </a:blip>
          <a:srcRect r="32082"/>
          <a:stretch/>
        </p:blipFill>
        <p:spPr bwMode="auto">
          <a:xfrm>
            <a:off x="5243807" y="509877"/>
            <a:ext cx="3881534"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4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Layered Agent</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Add the AmazonLinux1803 layer (JDK 1.8.0_202)</a:t>
            </a:r>
          </a:p>
          <a:p>
            <a:pPr>
              <a:lnSpc>
                <a:spcPct val="150000"/>
              </a:lnSpc>
            </a:pPr>
            <a:r>
              <a:rPr lang="en-US" sz="1400" dirty="0" smtClean="0"/>
              <a:t>Add </a:t>
            </a:r>
            <a:r>
              <a:rPr lang="en-US" sz="1400" dirty="0" err="1" smtClean="0"/>
              <a:t>tools.jar</a:t>
            </a:r>
            <a:endParaRPr lang="en-US" sz="1400" dirty="0" smtClean="0"/>
          </a:p>
          <a:p>
            <a:pPr>
              <a:lnSpc>
                <a:spcPct val="150000"/>
              </a:lnSpc>
            </a:pPr>
            <a:r>
              <a:rPr lang="en-US" sz="1400" dirty="0" smtClean="0"/>
              <a:t>Add an agent that support live attach</a:t>
            </a:r>
          </a:p>
          <a:p>
            <a:pPr>
              <a:lnSpc>
                <a:spcPct val="150000"/>
              </a:lnSpc>
            </a:pPr>
            <a:r>
              <a:rPr lang="en-US" sz="1400" dirty="0" smtClean="0"/>
              <a:t>Add a wrapper that can attach the agent</a:t>
            </a:r>
          </a:p>
          <a:p>
            <a:pPr>
              <a:lnSpc>
                <a:spcPct val="150000"/>
              </a:lnSpc>
            </a:pPr>
            <a:r>
              <a:rPr lang="en-US" sz="1400" dirty="0" smtClean="0"/>
              <a:t>Configure the Lambda correctly</a:t>
            </a:r>
          </a:p>
        </p:txBody>
      </p:sp>
    </p:spTree>
    <p:extLst>
      <p:ext uri="{BB962C8B-B14F-4D97-AF65-F5344CB8AC3E}">
        <p14:creationId xmlns:p14="http://schemas.microsoft.com/office/powerpoint/2010/main" val="736512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Awesome Layers</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Out-of-the-box monitoring using AWS Lambda Layers:</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60" y="1575752"/>
            <a:ext cx="8528635" cy="1682254"/>
          </a:xfrm>
          <a:prstGeom prst="rect">
            <a:avLst/>
          </a:prstGeom>
        </p:spPr>
      </p:pic>
      <p:sp>
        <p:nvSpPr>
          <p:cNvPr id="5" name="TextBox 4"/>
          <p:cNvSpPr txBox="1"/>
          <p:nvPr/>
        </p:nvSpPr>
        <p:spPr>
          <a:xfrm>
            <a:off x="6550090" y="3604806"/>
            <a:ext cx="2482626" cy="230832"/>
          </a:xfrm>
          <a:prstGeom prst="rect">
            <a:avLst/>
          </a:prstGeom>
          <a:noFill/>
        </p:spPr>
        <p:txBody>
          <a:bodyPr wrap="square" rtlCol="0">
            <a:spAutoFit/>
          </a:bodyPr>
          <a:lstStyle/>
          <a:p>
            <a:r>
              <a:rPr lang="en-US" sz="900" dirty="0">
                <a:hlinkClick r:id="rId4"/>
              </a:rPr>
              <a:t>https://github.com/mthenw/awesome-layers</a:t>
            </a:r>
            <a:endParaRPr lang="en-US" sz="900" dirty="0"/>
          </a:p>
        </p:txBody>
      </p:sp>
    </p:spTree>
    <p:extLst>
      <p:ext uri="{BB962C8B-B14F-4D97-AF65-F5344CB8AC3E}">
        <p14:creationId xmlns:p14="http://schemas.microsoft.com/office/powerpoint/2010/main" val="339734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 11 in Lambda</a:t>
            </a:r>
            <a:endParaRPr lang="en-US" dirty="0"/>
          </a:p>
        </p:txBody>
      </p:sp>
      <p:sp>
        <p:nvSpPr>
          <p:cNvPr id="3" name="Content Placeholder 2"/>
          <p:cNvSpPr>
            <a:spLocks noGrp="1"/>
          </p:cNvSpPr>
          <p:nvPr>
            <p:ph idx="12"/>
          </p:nvPr>
        </p:nvSpPr>
        <p:spPr>
          <a:xfrm>
            <a:off x="510779" y="1112984"/>
            <a:ext cx="8197998" cy="3069454"/>
          </a:xfrm>
        </p:spPr>
        <p:txBody>
          <a:bodyPr/>
          <a:lstStyle/>
          <a:p>
            <a:pPr>
              <a:lnSpc>
                <a:spcPct val="150000"/>
              </a:lnSpc>
            </a:pPr>
            <a:r>
              <a:rPr lang="en-US" sz="1400" dirty="0" smtClean="0"/>
              <a:t>Custom runtime, based on java11 slim runtime</a:t>
            </a:r>
            <a:endParaRPr lang="en-US" sz="1400" dirty="0"/>
          </a:p>
        </p:txBody>
      </p:sp>
      <p:sp>
        <p:nvSpPr>
          <p:cNvPr id="5" name="TextBox 4"/>
          <p:cNvSpPr txBox="1"/>
          <p:nvPr/>
        </p:nvSpPr>
        <p:spPr>
          <a:xfrm>
            <a:off x="438539" y="1598723"/>
            <a:ext cx="3713584" cy="230832"/>
          </a:xfrm>
          <a:prstGeom prst="rect">
            <a:avLst/>
          </a:prstGeom>
          <a:noFill/>
        </p:spPr>
        <p:txBody>
          <a:bodyPr wrap="square" rtlCol="0">
            <a:spAutoFit/>
          </a:bodyPr>
          <a:lstStyle/>
          <a:p>
            <a:r>
              <a:rPr lang="en-US" sz="900" dirty="0">
                <a:hlinkClick r:id="rId3"/>
              </a:rPr>
              <a:t>https://github.com/andthearchitect/aws-lambda-java-runtime</a:t>
            </a:r>
            <a:endParaRPr lang="en-US" sz="900" dirty="0"/>
          </a:p>
        </p:txBody>
      </p:sp>
    </p:spTree>
    <p:extLst>
      <p:ext uri="{BB962C8B-B14F-4D97-AF65-F5344CB8AC3E}">
        <p14:creationId xmlns:p14="http://schemas.microsoft.com/office/powerpoint/2010/main" val="1209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 as a Service</a:t>
            </a:r>
            <a:endParaRPr lang="en-US" dirty="0"/>
          </a:p>
        </p:txBody>
      </p:sp>
      <p:sp>
        <p:nvSpPr>
          <p:cNvPr id="3" name="Content Placeholder 2"/>
          <p:cNvSpPr>
            <a:spLocks noGrp="1"/>
          </p:cNvSpPr>
          <p:nvPr>
            <p:ph idx="12"/>
          </p:nvPr>
        </p:nvSpPr>
        <p:spPr>
          <a:xfrm>
            <a:off x="455363" y="1046018"/>
            <a:ext cx="8197998" cy="3069454"/>
          </a:xfrm>
        </p:spPr>
        <p:txBody>
          <a:bodyPr/>
          <a:lstStyle/>
          <a:p>
            <a:pPr>
              <a:lnSpc>
                <a:spcPct val="150000"/>
              </a:lnSpc>
            </a:pPr>
            <a:r>
              <a:rPr lang="en-US" sz="1400" dirty="0" smtClean="0"/>
              <a:t>Micro-services, Serverless &amp; </a:t>
            </a:r>
            <a:r>
              <a:rPr lang="en-US" sz="1400" dirty="0" err="1" smtClean="0"/>
              <a:t>FaaS</a:t>
            </a:r>
            <a:r>
              <a:rPr lang="en-US" sz="1400" dirty="0" smtClean="0"/>
              <a:t> architectures</a:t>
            </a:r>
          </a:p>
          <a:p>
            <a:pPr>
              <a:lnSpc>
                <a:spcPct val="150000"/>
              </a:lnSpc>
            </a:pPr>
            <a:r>
              <a:rPr lang="en-US" sz="1400" dirty="0" smtClean="0"/>
              <a:t>open </a:t>
            </a:r>
            <a:r>
              <a:rPr lang="en-US" sz="1400" dirty="0"/>
              <a:t>up a whole world of opportunity for app development</a:t>
            </a:r>
            <a:r>
              <a:rPr lang="en-US" sz="1400" dirty="0" smtClean="0"/>
              <a:t>.</a:t>
            </a:r>
          </a:p>
          <a:p>
            <a:pPr>
              <a:lnSpc>
                <a:spcPct val="150000"/>
              </a:lnSpc>
            </a:pPr>
            <a:endParaRPr lang="en-US" sz="1400" dirty="0" smtClean="0"/>
          </a:p>
          <a:p>
            <a:pPr>
              <a:lnSpc>
                <a:spcPct val="150000"/>
              </a:lnSpc>
            </a:pPr>
            <a:r>
              <a:rPr lang="en-US" sz="1400" dirty="0" smtClean="0"/>
              <a:t>It</a:t>
            </a:r>
            <a:r>
              <a:rPr lang="mr-IN" sz="1400" dirty="0" smtClean="0"/>
              <a:t>’</a:t>
            </a:r>
            <a:r>
              <a:rPr lang="en-US" sz="1400" dirty="0" smtClean="0"/>
              <a:t>s easy </a:t>
            </a:r>
            <a:r>
              <a:rPr lang="en-US" sz="1400" dirty="0"/>
              <a:t>of </a:t>
            </a:r>
            <a:r>
              <a:rPr lang="en-US" sz="1400" dirty="0" smtClean="0"/>
              <a:t>use, easy to deploy and easy to operate at </a:t>
            </a:r>
            <a:r>
              <a:rPr lang="en-US" sz="1400" dirty="0"/>
              <a:t>scale.</a:t>
            </a:r>
          </a:p>
          <a:p>
            <a:pPr>
              <a:lnSpc>
                <a:spcPct val="150000"/>
              </a:lnSpc>
            </a:pPr>
            <a:endParaRPr lang="en-US" sz="1400" dirty="0" smtClean="0"/>
          </a:p>
          <a:p>
            <a:pPr>
              <a:lnSpc>
                <a:spcPct val="150000"/>
              </a:lnSpc>
            </a:pPr>
            <a:r>
              <a:rPr lang="en-US" sz="1400" dirty="0" smtClean="0"/>
              <a:t>But </a:t>
            </a:r>
            <a:r>
              <a:rPr lang="en-US" sz="1400" dirty="0"/>
              <a:t>with that comes loss of control over the </a:t>
            </a:r>
            <a:r>
              <a:rPr lang="en-US" sz="1400" dirty="0" smtClean="0"/>
              <a:t>JVM</a:t>
            </a:r>
          </a:p>
          <a:p>
            <a:pPr>
              <a:lnSpc>
                <a:spcPct val="150000"/>
              </a:lnSpc>
            </a:pPr>
            <a:r>
              <a:rPr lang="en-US" sz="1400" dirty="0" smtClean="0"/>
              <a:t>and </a:t>
            </a:r>
            <a:r>
              <a:rPr lang="en-US" sz="1400" dirty="0"/>
              <a:t>lessened run-time introspection capabilities.</a:t>
            </a:r>
          </a:p>
          <a:p>
            <a:pPr>
              <a:lnSpc>
                <a:spcPct val="150000"/>
              </a:lnSpc>
            </a:pPr>
            <a:endParaRPr lang="en-US" sz="1400" dirty="0" smtClean="0"/>
          </a:p>
        </p:txBody>
      </p:sp>
      <p:pic>
        <p:nvPicPr>
          <p:cNvPr id="1026" name="Picture 2" descr="https://jmkhael.io/content/images/2017/05/serverless-m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674" y="1145047"/>
            <a:ext cx="2871395" cy="287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9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2092163" y="84062"/>
            <a:ext cx="4567284" cy="4247793"/>
          </a:xfrm>
        </p:spPr>
      </p:pic>
    </p:spTree>
    <p:extLst>
      <p:ext uri="{BB962C8B-B14F-4D97-AF65-F5344CB8AC3E}">
        <p14:creationId xmlns:p14="http://schemas.microsoft.com/office/powerpoint/2010/main" val="11448429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79" y="1755843"/>
            <a:ext cx="8197998" cy="629447"/>
          </a:xfrm>
        </p:spPr>
        <p:txBody>
          <a:bodyPr/>
          <a:lstStyle/>
          <a:p>
            <a:r>
              <a:rPr lang="en-US" smtClean="0"/>
              <a:t>Thank you!</a:t>
            </a:r>
            <a:endParaRPr lang="en-US" dirty="0"/>
          </a:p>
        </p:txBody>
      </p:sp>
      <p:sp>
        <p:nvSpPr>
          <p:cNvPr id="4" name="Content Placeholder 3"/>
          <p:cNvSpPr>
            <a:spLocks noGrp="1"/>
          </p:cNvSpPr>
          <p:nvPr>
            <p:ph idx="12"/>
          </p:nvPr>
        </p:nvSpPr>
        <p:spPr/>
        <p:txBody>
          <a:bodyPr/>
          <a:lstStyle/>
          <a:p>
            <a:endParaRPr lang="en-US"/>
          </a:p>
        </p:txBody>
      </p:sp>
    </p:spTree>
    <p:extLst>
      <p:ext uri="{BB962C8B-B14F-4D97-AF65-F5344CB8AC3E}">
        <p14:creationId xmlns:p14="http://schemas.microsoft.com/office/powerpoint/2010/main" val="871744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Debugging Capabilities</a:t>
            </a:r>
            <a:endParaRPr lang="en-US" dirty="0"/>
          </a:p>
        </p:txBody>
      </p:sp>
      <p:pic>
        <p:nvPicPr>
          <p:cNvPr id="32770" name="Picture 2" descr="mage result for debugging meme"/>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3075781" y="1122363"/>
            <a:ext cx="3068637" cy="30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6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68587512"/>
              </p:ext>
            </p:extLst>
          </p:nvPr>
        </p:nvGraphicFramePr>
        <p:xfrm>
          <a:off x="1357744" y="314037"/>
          <a:ext cx="6378126" cy="3710152"/>
        </p:xfrm>
        <a:graphic>
          <a:graphicData uri="http://schemas.openxmlformats.org/drawingml/2006/table">
            <a:tbl>
              <a:tblPr firstRow="1" bandRow="1">
                <a:tableStyleId>{5C22544A-7EE6-4342-B048-85BDC9FD1C3A}</a:tableStyleId>
              </a:tblPr>
              <a:tblGrid>
                <a:gridCol w="3189063"/>
                <a:gridCol w="3189063"/>
              </a:tblGrid>
              <a:tr h="463769">
                <a:tc>
                  <a:txBody>
                    <a:bodyPr/>
                    <a:lstStyle/>
                    <a:p>
                      <a:pPr algn="ctr"/>
                      <a:r>
                        <a:rPr lang="en-US" sz="1400" dirty="0" smtClean="0"/>
                        <a:t>Traditional Debugging</a:t>
                      </a:r>
                      <a:endParaRPr lang="en-US" sz="1400" dirty="0"/>
                    </a:p>
                  </a:txBody>
                  <a:tcPr marL="96711" marR="96711" marT="48355" marB="48355" anchor="ctr"/>
                </a:tc>
                <a:tc>
                  <a:txBody>
                    <a:bodyPr/>
                    <a:lstStyle/>
                    <a:p>
                      <a:pPr algn="ctr"/>
                      <a:r>
                        <a:rPr lang="en-US" sz="1400" dirty="0" smtClean="0"/>
                        <a:t>Serverless Debugging</a:t>
                      </a:r>
                      <a:endParaRPr lang="en-US" sz="1400" dirty="0"/>
                    </a:p>
                  </a:txBody>
                  <a:tcPr marL="96711" marR="96711" marT="48355" marB="48355" anchor="ctr"/>
                </a:tc>
              </a:tr>
              <a:tr h="463769">
                <a:tc>
                  <a:txBody>
                    <a:bodyPr/>
                    <a:lstStyle/>
                    <a:p>
                      <a:pPr algn="ctr"/>
                      <a:r>
                        <a:rPr lang="en-US" sz="1400" dirty="0" smtClean="0"/>
                        <a:t>Global Exception Handlers</a:t>
                      </a:r>
                      <a:endParaRPr lang="en-US" sz="1400" dirty="0"/>
                    </a:p>
                  </a:txBody>
                  <a:tcPr marL="96711" marR="96711" marT="48355" marB="48355" anchor="ctr"/>
                </a:tc>
                <a:tc>
                  <a:txBody>
                    <a:bodyPr/>
                    <a:lstStyle/>
                    <a:p>
                      <a:pPr algn="ctr"/>
                      <a:r>
                        <a:rPr lang="en-US" sz="1400" dirty="0" smtClean="0"/>
                        <a:t>Logs</a:t>
                      </a:r>
                      <a:endParaRPr lang="en-US" sz="1400" dirty="0"/>
                    </a:p>
                  </a:txBody>
                  <a:tcPr marL="96711" marR="96711" marT="48355" marB="48355" anchor="ctr"/>
                </a:tc>
              </a:tr>
              <a:tr h="463769">
                <a:tc>
                  <a:txBody>
                    <a:bodyPr/>
                    <a:lstStyle/>
                    <a:p>
                      <a:pPr algn="ctr"/>
                      <a:r>
                        <a:rPr lang="en-US" sz="1400" dirty="0" err="1" smtClean="0"/>
                        <a:t>jstack</a:t>
                      </a:r>
                      <a:endParaRPr lang="en-US" sz="1400" dirty="0"/>
                    </a:p>
                  </a:txBody>
                  <a:tcPr marL="96711" marR="96711" marT="48355" marB="48355" anchor="ctr"/>
                </a:tc>
                <a:tc>
                  <a:txBody>
                    <a:bodyPr/>
                    <a:lstStyle/>
                    <a:p>
                      <a:pPr algn="ctr"/>
                      <a:r>
                        <a:rPr lang="en-US" sz="1400" dirty="0" smtClean="0"/>
                        <a:t>Metrics</a:t>
                      </a:r>
                      <a:endParaRPr lang="en-US" sz="1400" dirty="0"/>
                    </a:p>
                  </a:txBody>
                  <a:tcPr marL="96711" marR="96711" marT="48355" marB="48355" anchor="ctr"/>
                </a:tc>
              </a:tr>
              <a:tr h="4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Java Agent /</a:t>
                      </a:r>
                      <a:r>
                        <a:rPr lang="en-US" sz="1400" baseline="0" dirty="0" smtClean="0"/>
                        <a:t> </a:t>
                      </a:r>
                      <a:r>
                        <a:rPr lang="en-US" sz="1400" dirty="0" smtClean="0"/>
                        <a:t>VM API</a:t>
                      </a:r>
                    </a:p>
                  </a:txBody>
                  <a:tcPr marL="96711" marR="96711" marT="48355" marB="483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Tracing</a:t>
                      </a:r>
                      <a:endParaRPr lang="en-US" sz="1400" dirty="0" smtClean="0"/>
                    </a:p>
                  </a:txBody>
                  <a:tcPr marL="96711" marR="96711" marT="48355" marB="48355" anchor="ctr"/>
                </a:tc>
              </a:tr>
              <a:tr h="463769">
                <a:tc>
                  <a:txBody>
                    <a:bodyPr/>
                    <a:lstStyle/>
                    <a:p>
                      <a:pPr algn="ctr"/>
                      <a:r>
                        <a:rPr lang="en-US" sz="1400" dirty="0" err="1" smtClean="0"/>
                        <a:t>BTrace</a:t>
                      </a:r>
                      <a:endParaRPr lang="en-US" sz="1400" dirty="0"/>
                    </a:p>
                  </a:txBody>
                  <a:tcPr marL="96711" marR="96711" marT="48355" marB="48355" anchor="ctr"/>
                </a:tc>
                <a:tc>
                  <a:txBody>
                    <a:bodyPr/>
                    <a:lstStyle/>
                    <a:p>
                      <a:pPr algn="ctr"/>
                      <a:r>
                        <a:rPr lang="en-US" sz="1400" dirty="0" smtClean="0">
                          <a:latin typeface="Arial" charset="0"/>
                          <a:ea typeface="Arial" charset="0"/>
                          <a:cs typeface="Arial" charset="0"/>
                        </a:rPr>
                        <a:t>Environmental</a:t>
                      </a:r>
                      <a:endParaRPr lang="en-US" sz="1400" dirty="0">
                        <a:latin typeface="Arial" charset="0"/>
                        <a:ea typeface="Arial" charset="0"/>
                        <a:cs typeface="Arial" charset="0"/>
                      </a:endParaRPr>
                    </a:p>
                  </a:txBody>
                  <a:tcPr marL="96711" marR="96711" marT="48355" marB="48355" anchor="ctr"/>
                </a:tc>
              </a:tr>
              <a:tr h="4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JVM TI</a:t>
                      </a:r>
                      <a:endParaRPr lang="en-US" sz="1400" dirty="0" smtClean="0"/>
                    </a:p>
                  </a:txBody>
                  <a:tcPr marL="96711" marR="96711" marT="48355" marB="48355" anchor="ctr"/>
                </a:tc>
                <a:tc>
                  <a:txBody>
                    <a:bodyPr/>
                    <a:lstStyle/>
                    <a:p>
                      <a:pPr algn="ctr"/>
                      <a:r>
                        <a:rPr lang="en-US" sz="2000" dirty="0" smtClean="0">
                          <a:latin typeface="Bradley Hand" charset="0"/>
                          <a:ea typeface="Bradley Hand" charset="0"/>
                          <a:cs typeface="Bradley Hand" charset="0"/>
                        </a:rPr>
                        <a:t>Creative</a:t>
                      </a:r>
                      <a:endParaRPr lang="en-US" sz="2000" dirty="0"/>
                    </a:p>
                  </a:txBody>
                  <a:tcPr marL="96711" marR="96711" marT="48355" marB="48355" anchor="ctr"/>
                </a:tc>
              </a:tr>
              <a:tr h="463769">
                <a:tc>
                  <a:txBody>
                    <a:bodyPr/>
                    <a:lstStyle/>
                    <a:p>
                      <a:pPr algn="ctr"/>
                      <a:r>
                        <a:rPr lang="en-US" sz="1400" b="0" i="0" u="none" kern="1200" dirty="0" smtClean="0">
                          <a:solidFill>
                            <a:schemeClr val="dk1"/>
                          </a:solidFill>
                          <a:effectLst/>
                          <a:latin typeface="+mn-lt"/>
                          <a:ea typeface="+mn-ea"/>
                          <a:cs typeface="+mn-cs"/>
                        </a:rPr>
                        <a:t>Serviceability Agent</a:t>
                      </a:r>
                      <a:r>
                        <a:rPr lang="en-US" sz="1400" b="0" i="0" u="none" kern="1200" baseline="0" dirty="0" smtClean="0">
                          <a:solidFill>
                            <a:schemeClr val="dk1"/>
                          </a:solidFill>
                          <a:effectLst/>
                          <a:latin typeface="+mn-lt"/>
                          <a:ea typeface="+mn-ea"/>
                          <a:cs typeface="+mn-cs"/>
                        </a:rPr>
                        <a:t> </a:t>
                      </a:r>
                      <a:r>
                        <a:rPr lang="en-US" sz="1400" b="0" i="0" u="none" kern="1200" dirty="0" smtClean="0">
                          <a:solidFill>
                            <a:schemeClr val="dk1"/>
                          </a:solidFill>
                          <a:effectLst/>
                          <a:latin typeface="+mn-lt"/>
                          <a:ea typeface="+mn-ea"/>
                          <a:cs typeface="+mn-cs"/>
                        </a:rPr>
                        <a:t>API</a:t>
                      </a:r>
                      <a:endParaRPr lang="en-US" sz="1400" u="none" dirty="0"/>
                    </a:p>
                  </a:txBody>
                  <a:tcPr marL="87632" marR="87632" marT="43816" marB="43816" anchor="ctr"/>
                </a:tc>
                <a:tc>
                  <a:txBody>
                    <a:bodyPr/>
                    <a:lstStyle/>
                    <a:p>
                      <a:pPr algn="ctr"/>
                      <a:endParaRPr lang="en-US" sz="1400" dirty="0"/>
                    </a:p>
                  </a:txBody>
                  <a:tcPr marL="96711" marR="96711" marT="48355" marB="48355" anchor="ctr"/>
                </a:tc>
              </a:tr>
              <a:tr h="463769">
                <a:tc>
                  <a:txBody>
                    <a:bodyPr/>
                    <a:lstStyle/>
                    <a:p>
                      <a:pPr algn="ctr"/>
                      <a:r>
                        <a:rPr lang="en-US" sz="1400" dirty="0" smtClean="0"/>
                        <a:t>Remote Debugger</a:t>
                      </a:r>
                      <a:endParaRPr lang="en-US" sz="1400" dirty="0"/>
                    </a:p>
                  </a:txBody>
                  <a:tcPr marL="87632" marR="87632" marT="43816" marB="43816" anchor="ctr"/>
                </a:tc>
                <a:tc>
                  <a:txBody>
                    <a:bodyPr/>
                    <a:lstStyle/>
                    <a:p>
                      <a:pPr algn="ctr"/>
                      <a:endParaRPr lang="en-US" sz="1400" dirty="0"/>
                    </a:p>
                  </a:txBody>
                  <a:tcPr marL="96711" marR="96711" marT="48355" marB="48355" anchor="ctr"/>
                </a:tc>
              </a:tr>
            </a:tbl>
          </a:graphicData>
        </a:graphic>
      </p:graphicFrame>
    </p:spTree>
    <p:extLst>
      <p:ext uri="{BB962C8B-B14F-4D97-AF65-F5344CB8AC3E}">
        <p14:creationId xmlns:p14="http://schemas.microsoft.com/office/powerpoint/2010/main" val="17746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Exception Handler</a:t>
            </a:r>
            <a:endParaRPr lang="en-US" dirty="0"/>
          </a:p>
        </p:txBody>
      </p:sp>
      <p:pic>
        <p:nvPicPr>
          <p:cNvPr id="6146" name="Picture 2" descr="https://i.redd.it/atf1ietqwaxy.jpg"/>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883286" y="1122363"/>
            <a:ext cx="5453628" cy="30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4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Exception Handler</a:t>
            </a:r>
            <a:endParaRPr lang="en-US" dirty="0"/>
          </a:p>
        </p:txBody>
      </p:sp>
      <p:sp>
        <p:nvSpPr>
          <p:cNvPr id="3" name="Content Placeholder 2"/>
          <p:cNvSpPr>
            <a:spLocks noGrp="1"/>
          </p:cNvSpPr>
          <p:nvPr>
            <p:ph idx="12"/>
          </p:nvPr>
        </p:nvSpPr>
        <p:spPr>
          <a:xfrm>
            <a:off x="510779" y="1112984"/>
            <a:ext cx="8197998" cy="3069454"/>
          </a:xfrm>
        </p:spPr>
        <p:txBody>
          <a:bodyPr/>
          <a:lstStyle/>
          <a:p>
            <a:r>
              <a:rPr lang="en-US" sz="1400" dirty="0"/>
              <a:t>Your </a:t>
            </a:r>
            <a:r>
              <a:rPr lang="en-US" sz="1400" b="1" dirty="0">
                <a:solidFill>
                  <a:srgbClr val="006DBF"/>
                </a:solidFill>
              </a:rPr>
              <a:t>last line of defense </a:t>
            </a:r>
            <a:r>
              <a:rPr lang="en-US" sz="1400" dirty="0"/>
              <a:t>- critical to pick up on unhandled exceptions. </a:t>
            </a:r>
          </a:p>
          <a:p>
            <a:endParaRPr lang="en-US" sz="1400" dirty="0"/>
          </a:p>
          <a:p>
            <a:r>
              <a:rPr lang="en-US" sz="1400" dirty="0"/>
              <a:t>Setting the callback: </a:t>
            </a:r>
          </a:p>
          <a:p>
            <a:endParaRPr lang="en-US" sz="1400" dirty="0"/>
          </a:p>
          <a:p>
            <a:endParaRPr lang="en-US" sz="1400" dirty="0"/>
          </a:p>
          <a:p>
            <a:endParaRPr lang="en-US" sz="1400" dirty="0"/>
          </a:p>
          <a:p>
            <a:endParaRPr lang="en-US" sz="1400" dirty="0"/>
          </a:p>
          <a:p>
            <a:endParaRPr lang="en-US" sz="1400" dirty="0"/>
          </a:p>
          <a:p>
            <a:r>
              <a:rPr lang="en-US" sz="1400" dirty="0"/>
              <a:t>This is where thread </a:t>
            </a:r>
            <a:r>
              <a:rPr lang="en-US" sz="1400" b="1" dirty="0"/>
              <a:t>Name + TLS </a:t>
            </a:r>
            <a:r>
              <a:rPr lang="en-US" sz="1400" dirty="0"/>
              <a:t>are critical as the only surviving state.</a:t>
            </a:r>
          </a:p>
          <a:p>
            <a:r>
              <a:rPr lang="en-US" sz="1400" dirty="0"/>
              <a:t/>
            </a:r>
            <a:br>
              <a:rPr lang="en-US" sz="1400" dirty="0"/>
            </a:br>
            <a:endParaRPr lang="en-US" sz="1400" dirty="0"/>
          </a:p>
          <a:p>
            <a:endParaRPr lang="en-US" sz="1400" dirty="0"/>
          </a:p>
          <a:p>
            <a:endParaRPr lang="en-US" sz="1400" dirty="0"/>
          </a:p>
          <a:p>
            <a:endParaRPr lang="en-US" sz="1400" dirty="0"/>
          </a:p>
          <a:p>
            <a:endParaRPr lang="en-US" sz="1400" dirty="0"/>
          </a:p>
        </p:txBody>
      </p:sp>
      <p:sp>
        <p:nvSpPr>
          <p:cNvPr id="5" name="Rectangle 4"/>
          <p:cNvSpPr/>
          <p:nvPr/>
        </p:nvSpPr>
        <p:spPr>
          <a:xfrm>
            <a:off x="761678" y="2138216"/>
            <a:ext cx="7696200" cy="738664"/>
          </a:xfrm>
          <a:prstGeom prst="rect">
            <a:avLst/>
          </a:prstGeom>
        </p:spPr>
        <p:txBody>
          <a:bodyPr wrap="square">
            <a:spAutoFit/>
          </a:bodyPr>
          <a:lstStyle/>
          <a:p>
            <a:r>
              <a:rPr lang="en-US" sz="1400" dirty="0" err="1"/>
              <a:t>Thread.</a:t>
            </a:r>
            <a:r>
              <a:rPr lang="en-US" sz="1400" i="1" dirty="0" err="1"/>
              <a:t>setDefaultUncaughtExceptionHandler</a:t>
            </a:r>
            <a:r>
              <a:rPr lang="en-US" sz="1400" i="1" dirty="0"/>
              <a:t>((t, e) -&gt; {</a:t>
            </a:r>
          </a:p>
          <a:p>
            <a:r>
              <a:rPr lang="en-US" sz="1400" dirty="0"/>
              <a:t>	</a:t>
            </a:r>
            <a:r>
              <a:rPr lang="en-US" sz="1400" b="1" i="1" dirty="0" err="1" smtClean="0">
                <a:solidFill>
                  <a:schemeClr val="tx2">
                    <a:lumMod val="60000"/>
                    <a:lumOff val="40000"/>
                  </a:schemeClr>
                </a:solidFill>
              </a:rPr>
              <a:t>logger</a:t>
            </a:r>
            <a:r>
              <a:rPr lang="en-US" sz="1400" b="1" i="1" dirty="0" err="1" smtClean="0"/>
              <a:t>.error</a:t>
            </a:r>
            <a:r>
              <a:rPr lang="en-US" sz="1400" b="1" i="1" dirty="0"/>
              <a:t>(</a:t>
            </a:r>
            <a:r>
              <a:rPr lang="en-US" sz="1400" b="1" i="1" dirty="0">
                <a:solidFill>
                  <a:schemeClr val="accent1">
                    <a:lumMod val="60000"/>
                    <a:lumOff val="40000"/>
                  </a:schemeClr>
                </a:solidFill>
              </a:rPr>
              <a:t>"Uncaught error in thread "</a:t>
            </a:r>
            <a:r>
              <a:rPr lang="en-US" sz="1400" b="1" i="1" dirty="0"/>
              <a:t> + t, e); </a:t>
            </a:r>
          </a:p>
          <a:p>
            <a:r>
              <a:rPr lang="mr-IN" sz="1400" dirty="0" smtClean="0"/>
              <a:t>});</a:t>
            </a:r>
            <a:endParaRPr lang="en-US" sz="1400" dirty="0">
              <a:solidFill>
                <a:prstClr val="black"/>
              </a:solidFill>
            </a:endParaRPr>
          </a:p>
        </p:txBody>
      </p:sp>
    </p:spTree>
    <p:extLst>
      <p:ext uri="{BB962C8B-B14F-4D97-AF65-F5344CB8AC3E}">
        <p14:creationId xmlns:p14="http://schemas.microsoft.com/office/powerpoint/2010/main" val="1867332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itle 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6065</TotalTime>
  <Words>1549</Words>
  <Application>Microsoft Macintosh PowerPoint</Application>
  <PresentationFormat>On-screen Show (16:9)</PresentationFormat>
  <Paragraphs>355</Paragraphs>
  <Slides>51</Slides>
  <Notes>47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Bradley Hand</vt:lpstr>
      <vt:lpstr>Calibri</vt:lpstr>
      <vt:lpstr>Century Gothic</vt:lpstr>
      <vt:lpstr>Courier New</vt:lpstr>
      <vt:lpstr>CourierNewPSMT</vt:lpstr>
      <vt:lpstr>Mangal</vt:lpstr>
      <vt:lpstr>Arial</vt:lpstr>
      <vt:lpstr>2_Red Gradient line</vt:lpstr>
      <vt:lpstr>3_Red Gradient line</vt:lpstr>
      <vt:lpstr>6_Title Slide [option 1]</vt:lpstr>
      <vt:lpstr>PowerPoint Presentation</vt:lpstr>
      <vt:lpstr>About Me</vt:lpstr>
      <vt:lpstr>Agenda</vt:lpstr>
      <vt:lpstr>But first, survey</vt:lpstr>
      <vt:lpstr>Function as a Service</vt:lpstr>
      <vt:lpstr>Debugging Capabilities</vt:lpstr>
      <vt:lpstr>PowerPoint Presentation</vt:lpstr>
      <vt:lpstr>Global Exception Handler</vt:lpstr>
      <vt:lpstr>Global Exception Handler</vt:lpstr>
      <vt:lpstr>Preemptive jstack</vt:lpstr>
      <vt:lpstr>Stateful Thread Names</vt:lpstr>
      <vt:lpstr>Threads with Context</vt:lpstr>
      <vt:lpstr>PowerPoint Presentation</vt:lpstr>
      <vt:lpstr>PowerPoint Presentation</vt:lpstr>
      <vt:lpstr>Execute jstack</vt:lpstr>
      <vt:lpstr>Execute jstack</vt:lpstr>
      <vt:lpstr>Agents</vt:lpstr>
      <vt:lpstr>BTrace</vt:lpstr>
      <vt:lpstr>Trace # of char[] Created</vt:lpstr>
      <vt:lpstr>Trace Class Loading</vt:lpstr>
      <vt:lpstr>Do-It-Yourself Agent</vt:lpstr>
      <vt:lpstr>Instrumentation API</vt:lpstr>
      <vt:lpstr>PowerPoint Presentation</vt:lpstr>
      <vt:lpstr>PowerPoint Presentation</vt:lpstr>
      <vt:lpstr>Native Agents (JVM TI)</vt:lpstr>
      <vt:lpstr>Serviceability Agent API (HSDB)</vt:lpstr>
      <vt:lpstr>PowerPoint Presentation</vt:lpstr>
      <vt:lpstr>PowerPoint Presentation</vt:lpstr>
      <vt:lpstr>jhsdb</vt:lpstr>
      <vt:lpstr>jhsdb</vt:lpstr>
      <vt:lpstr>Remote Debugger</vt:lpstr>
      <vt:lpstr>PowerPoint Presentation</vt:lpstr>
      <vt:lpstr>Logs</vt:lpstr>
      <vt:lpstr>Metrics</vt:lpstr>
      <vt:lpstr>Tracing</vt:lpstr>
      <vt:lpstr>Challenges with Tracing</vt:lpstr>
      <vt:lpstr>Environmental</vt:lpstr>
      <vt:lpstr>PowerPoint Presentation</vt:lpstr>
      <vt:lpstr>Getting Creative</vt:lpstr>
      <vt:lpstr>Guardian Angel</vt:lpstr>
      <vt:lpstr>Guardian Angel</vt:lpstr>
      <vt:lpstr>Agents in Lambdas</vt:lpstr>
      <vt:lpstr>Agents in Lambdas</vt:lpstr>
      <vt:lpstr>Brute-force Agent</vt:lpstr>
      <vt:lpstr>Layered Agent</vt:lpstr>
      <vt:lpstr>Layered Agent</vt:lpstr>
      <vt:lpstr>Layered Agent</vt:lpstr>
      <vt:lpstr>Awesome Layers</vt:lpstr>
      <vt:lpstr>Java 11 in Lambda</vt:lpstr>
      <vt:lpstr>PowerPoint Presentation</vt:lpstr>
      <vt:lpstr>Thank you!</vt:lpstr>
    </vt:vector>
  </TitlesOfParts>
  <Company>O'Reilly Media</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 Vondrak</dc:creator>
  <cp:lastModifiedBy>Chen Harel</cp:lastModifiedBy>
  <cp:revision>305</cp:revision>
  <cp:lastPrinted>2018-11-12T18:44:27Z</cp:lastPrinted>
  <dcterms:created xsi:type="dcterms:W3CDTF">2018-07-24T00:02:08Z</dcterms:created>
  <dcterms:modified xsi:type="dcterms:W3CDTF">2019-06-12T16:01:31Z</dcterms:modified>
</cp:coreProperties>
</file>